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drawings/drawing3.xml" ContentType="application/vnd.openxmlformats-officedocument.drawingml.chartshapes+xml"/>
  <Override PartName="/ppt/charts/chart5.xml" ContentType="application/vnd.openxmlformats-officedocument.drawingml.chart+xml"/>
  <Override PartName="/ppt/notesSlides/notesSlide4.xml" ContentType="application/vnd.openxmlformats-officedocument.presentationml.notesSlide+xml"/>
  <Override PartName="/ppt/tags/tag1.xml" ContentType="application/vnd.openxmlformats-officedocument.presentationml.tags+xml"/>
  <Override PartName="/ppt/notesSlides/notesSlide5.xml" ContentType="application/vnd.openxmlformats-officedocument.presentationml.notesSlide+xml"/>
  <Override PartName="/ppt/tags/tag2.xml" ContentType="application/vnd.openxmlformats-officedocument.presentationml.tag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.xml" ContentType="application/vnd.openxmlformats-officedocument.presentationml.tags+xml"/>
  <Override PartName="/ppt/notesSlides/notesSlide8.xml" ContentType="application/vnd.openxmlformats-officedocument.presentationml.notesSlide+xml"/>
  <Override PartName="/ppt/tags/tag4.xml" ContentType="application/vnd.openxmlformats-officedocument.presentationml.tags+xml"/>
  <Override PartName="/ppt/notesSlides/notesSlide9.xml" ContentType="application/vnd.openxmlformats-officedocument.presentationml.notesSlide+xml"/>
  <Override PartName="/ppt/tags/tag5.xml" ContentType="application/vnd.openxmlformats-officedocument.presentationml.tags+xml"/>
  <Override PartName="/ppt/notesSlides/notesSlide10.xml" ContentType="application/vnd.openxmlformats-officedocument.presentationml.notesSlide+xml"/>
  <Override PartName="/ppt/tags/tag6.xml" ContentType="application/vnd.openxmlformats-officedocument.presentationml.tags+xml"/>
  <Override PartName="/ppt/notesSlides/notesSlide11.xml" ContentType="application/vnd.openxmlformats-officedocument.presentationml.notesSlide+xml"/>
  <Override PartName="/ppt/tags/tag7.xml" ContentType="application/vnd.openxmlformats-officedocument.presentationml.tags+xml"/>
  <Override PartName="/ppt/notesSlides/notesSlide12.xml" ContentType="application/vnd.openxmlformats-officedocument.presentationml.notesSlide+xml"/>
  <Override PartName="/ppt/tags/tag8.xml" ContentType="application/vnd.openxmlformats-officedocument.presentationml.tags+xml"/>
  <Override PartName="/ppt/notesSlides/notesSlide13.xml" ContentType="application/vnd.openxmlformats-officedocument.presentationml.notesSlide+xml"/>
  <Override PartName="/ppt/tags/tag9.xml" ContentType="application/vnd.openxmlformats-officedocument.presentationml.tags+xml"/>
  <Override PartName="/ppt/notesSlides/notesSlide14.xml" ContentType="application/vnd.openxmlformats-officedocument.presentationml.notesSlide+xml"/>
  <Override PartName="/ppt/tags/tag10.xml" ContentType="application/vnd.openxmlformats-officedocument.presentationml.tags+xml"/>
  <Override PartName="/ppt/notesSlides/notesSlide15.xml" ContentType="application/vnd.openxmlformats-officedocument.presentationml.notesSlide+xml"/>
  <Override PartName="/ppt/tags/tag11.xml" ContentType="application/vnd.openxmlformats-officedocument.presentationml.tags+xml"/>
  <Override PartName="/ppt/notesSlides/notesSlide16.xml" ContentType="application/vnd.openxmlformats-officedocument.presentationml.notesSlide+xml"/>
  <Override PartName="/ppt/tags/tag12.xml" ContentType="application/vnd.openxmlformats-officedocument.presentationml.tags+xml"/>
  <Override PartName="/ppt/notesSlides/notesSlide17.xml" ContentType="application/vnd.openxmlformats-officedocument.presentationml.notesSlide+xml"/>
  <Override PartName="/ppt/tags/tag13.xml" ContentType="application/vnd.openxmlformats-officedocument.presentationml.tags+xml"/>
  <Override PartName="/ppt/notesSlides/notesSlide18.xml" ContentType="application/vnd.openxmlformats-officedocument.presentationml.notesSlide+xml"/>
  <Override PartName="/ppt/tags/tag14.xml" ContentType="application/vnd.openxmlformats-officedocument.presentationml.tags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44"/>
  </p:notesMasterIdLst>
  <p:sldIdLst>
    <p:sldId id="268" r:id="rId2"/>
    <p:sldId id="325" r:id="rId3"/>
    <p:sldId id="360" r:id="rId4"/>
    <p:sldId id="375" r:id="rId5"/>
    <p:sldId id="376" r:id="rId6"/>
    <p:sldId id="377" r:id="rId7"/>
    <p:sldId id="378" r:id="rId8"/>
    <p:sldId id="379" r:id="rId9"/>
    <p:sldId id="380" r:id="rId10"/>
    <p:sldId id="381" r:id="rId11"/>
    <p:sldId id="326" r:id="rId12"/>
    <p:sldId id="288" r:id="rId13"/>
    <p:sldId id="289" r:id="rId14"/>
    <p:sldId id="368" r:id="rId15"/>
    <p:sldId id="369" r:id="rId16"/>
    <p:sldId id="370" r:id="rId17"/>
    <p:sldId id="371" r:id="rId18"/>
    <p:sldId id="328" r:id="rId19"/>
    <p:sldId id="358" r:id="rId20"/>
    <p:sldId id="359" r:id="rId21"/>
    <p:sldId id="357" r:id="rId22"/>
    <p:sldId id="385" r:id="rId23"/>
    <p:sldId id="383" r:id="rId24"/>
    <p:sldId id="334" r:id="rId25"/>
    <p:sldId id="335" r:id="rId26"/>
    <p:sldId id="384" r:id="rId27"/>
    <p:sldId id="337" r:id="rId28"/>
    <p:sldId id="338" r:id="rId29"/>
    <p:sldId id="340" r:id="rId30"/>
    <p:sldId id="341" r:id="rId31"/>
    <p:sldId id="342" r:id="rId32"/>
    <p:sldId id="343" r:id="rId33"/>
    <p:sldId id="344" r:id="rId34"/>
    <p:sldId id="345" r:id="rId35"/>
    <p:sldId id="346" r:id="rId36"/>
    <p:sldId id="347" r:id="rId37"/>
    <p:sldId id="382" r:id="rId38"/>
    <p:sldId id="349" r:id="rId39"/>
    <p:sldId id="257" r:id="rId40"/>
    <p:sldId id="355" r:id="rId41"/>
    <p:sldId id="356" r:id="rId42"/>
    <p:sldId id="260" r:id="rId43"/>
  </p:sldIdLst>
  <p:sldSz cx="18288000" cy="10287000"/>
  <p:notesSz cx="6858000" cy="9144000"/>
  <p:embeddedFontLst>
    <p:embeddedFont>
      <p:font typeface="Arimo" panose="020B0604020202020204" charset="0"/>
      <p:regular r:id="rId45"/>
      <p:bold r:id="rId46"/>
      <p:italic r:id="rId47"/>
      <p:boldItalic r:id="rId48"/>
    </p:embeddedFont>
    <p:embeddedFont>
      <p:font typeface="Arimo Bold" panose="020B0604020202020204" charset="0"/>
      <p:bold r:id="rId49"/>
    </p:embeddedFont>
    <p:embeddedFont>
      <p:font typeface="Calibri" panose="020F0502020204030204" pitchFamily="34" charset="0"/>
      <p:regular r:id="rId50"/>
      <p:bold r:id="rId51"/>
      <p:italic r:id="rId52"/>
      <p:boldItalic r:id="rId53"/>
    </p:embeddedFont>
    <p:embeddedFont>
      <p:font typeface="Noto Serif Bold" panose="020B0604020202020204" charset="0"/>
      <p:regular r:id="rId54"/>
    </p:embeddedFont>
    <p:embeddedFont>
      <p:font typeface="Oswald" panose="020B0604020202020204" charset="-52"/>
      <p:regular r:id="rId55"/>
      <p:bold r:id="rId56"/>
      <p:italic r:id="rId57"/>
      <p:boldItalic r:id="rId58"/>
    </p:embeddedFont>
    <p:embeddedFont>
      <p:font typeface="Oswald Bold" panose="020B0604020202020204" charset="-52"/>
      <p:bold r:id="rId5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7589"/>
    <a:srgbClr val="B7DEE8"/>
    <a:srgbClr val="CC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1" d="100"/>
          <a:sy n="71" d="100"/>
        </p:scale>
        <p:origin x="71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font" Target="fonts/font3.fntdata"/><Relationship Id="rId50" Type="http://schemas.openxmlformats.org/officeDocument/2006/relationships/font" Target="fonts/font6.fntdata"/><Relationship Id="rId55" Type="http://schemas.openxmlformats.org/officeDocument/2006/relationships/font" Target="fonts/font11.fntdata"/><Relationship Id="rId63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font" Target="fonts/font1.fntdata"/><Relationship Id="rId53" Type="http://schemas.openxmlformats.org/officeDocument/2006/relationships/font" Target="fonts/font9.fntdata"/><Relationship Id="rId58" Type="http://schemas.openxmlformats.org/officeDocument/2006/relationships/font" Target="fonts/font14.fntdata"/><Relationship Id="rId5" Type="http://schemas.openxmlformats.org/officeDocument/2006/relationships/slide" Target="slides/slide4.xml"/><Relationship Id="rId61" Type="http://schemas.openxmlformats.org/officeDocument/2006/relationships/viewProps" Target="view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font" Target="fonts/font4.fntdata"/><Relationship Id="rId56" Type="http://schemas.openxmlformats.org/officeDocument/2006/relationships/font" Target="fonts/font12.fntdata"/><Relationship Id="rId8" Type="http://schemas.openxmlformats.org/officeDocument/2006/relationships/slide" Target="slides/slide7.xml"/><Relationship Id="rId51" Type="http://schemas.openxmlformats.org/officeDocument/2006/relationships/font" Target="fonts/font7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font" Target="fonts/font2.fntdata"/><Relationship Id="rId59" Type="http://schemas.openxmlformats.org/officeDocument/2006/relationships/font" Target="fonts/font15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font" Target="fonts/font10.fntdata"/><Relationship Id="rId62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font" Target="fonts/font5.fntdata"/><Relationship Id="rId57" Type="http://schemas.openxmlformats.org/officeDocument/2006/relationships/font" Target="fonts/font13.fnt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52" Type="http://schemas.openxmlformats.org/officeDocument/2006/relationships/font" Target="fonts/font8.fntdata"/><Relationship Id="rId6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chartUserShapes" Target="../drawings/drawing3.xml"/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7947726528614901E-2"/>
          <c:y val="8.4490431311532929E-2"/>
          <c:w val="0.90077218834459727"/>
          <c:h val="0.71402645957826105"/>
        </c:manualLayout>
      </c:layout>
      <c:lineChart>
        <c:grouping val="stack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>
              <a:solidFill>
                <a:srgbClr val="FF0000"/>
              </a:solidFill>
            </a:ln>
          </c:spPr>
          <c:marker>
            <c:symbol val="diamond"/>
            <c:size val="13"/>
            <c:spPr>
              <a:solidFill>
                <a:srgbClr val="C00000"/>
              </a:solidFill>
              <a:ln w="9525">
                <a:noFill/>
              </a:ln>
            </c:spPr>
          </c:marker>
          <c:dPt>
            <c:idx val="5"/>
            <c:bubble3D val="0"/>
            <c:spPr>
              <a:ln>
                <a:solidFill>
                  <a:srgbClr val="FF0000"/>
                </a:solidFill>
                <a:prstDash val="sysDash"/>
              </a:ln>
            </c:spPr>
            <c:extLst>
              <c:ext xmlns:c16="http://schemas.microsoft.com/office/drawing/2014/chart" uri="{C3380CC4-5D6E-409C-BE32-E72D297353CC}">
                <c16:uniqueId val="{00000001-4AAD-49CE-A135-7CE75CD87552}"/>
              </c:ext>
            </c:extLst>
          </c:dPt>
          <c:dPt>
            <c:idx val="6"/>
            <c:bubble3D val="0"/>
            <c:spPr>
              <a:ln>
                <a:solidFill>
                  <a:srgbClr val="FF0000"/>
                </a:solidFill>
                <a:prstDash val="dash"/>
              </a:ln>
            </c:spPr>
            <c:extLst>
              <c:ext xmlns:c16="http://schemas.microsoft.com/office/drawing/2014/chart" uri="{C3380CC4-5D6E-409C-BE32-E72D297353CC}">
                <c16:uniqueId val="{00000003-4AAD-49CE-A135-7CE75CD87552}"/>
              </c:ext>
            </c:extLst>
          </c:dPt>
          <c:dLbls>
            <c:dLbl>
              <c:idx val="0"/>
              <c:layout>
                <c:manualLayout>
                  <c:x val="1.5747258241147664E-3"/>
                  <c:y val="5.452963626693115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7CCC-4282-98AC-09BE6DFA3328}"/>
                </c:ext>
              </c:extLst>
            </c:dLbl>
            <c:dLbl>
              <c:idx val="1"/>
              <c:layout>
                <c:manualLayout>
                  <c:x val="-5.2010057034161311E-2"/>
                  <c:y val="9.21478701991301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7CCC-4282-98AC-09BE6DFA3328}"/>
                </c:ext>
              </c:extLst>
            </c:dLbl>
            <c:dLbl>
              <c:idx val="2"/>
              <c:layout>
                <c:manualLayout>
                  <c:x val="-1.4172532417033085E-2"/>
                  <c:y val="5.36776107002604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7CCC-4282-98AC-09BE6DFA3328}"/>
                </c:ext>
              </c:extLst>
            </c:dLbl>
            <c:dLbl>
              <c:idx val="3"/>
              <c:layout>
                <c:manualLayout>
                  <c:x val="0"/>
                  <c:y val="4.600938060022316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7CCC-4282-98AC-09BE6DFA3328}"/>
                </c:ext>
              </c:extLst>
            </c:dLbl>
            <c:dLbl>
              <c:idx val="4"/>
              <c:layout>
                <c:manualLayout>
                  <c:x val="-1.5747258241147809E-3"/>
                  <c:y val="7.157014760034714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7CCC-4282-98AC-09BE6DFA3328}"/>
                </c:ext>
              </c:extLst>
            </c:dLbl>
            <c:dLbl>
              <c:idx val="5"/>
              <c:layout>
                <c:manualLayout>
                  <c:x val="0"/>
                  <c:y val="3.834115050018596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4AAD-49CE-A135-7CE75CD8755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600" b="1"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BY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2023 декабрь</c:v>
                </c:pt>
                <c:pt idx="1">
                  <c:v>2024 февраль</c:v>
                </c:pt>
                <c:pt idx="2">
                  <c:v>2024 октябрь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736</c:v>
                </c:pt>
                <c:pt idx="1">
                  <c:v>811</c:v>
                </c:pt>
                <c:pt idx="2">
                  <c:v>852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4AAD-49CE-A135-7CE75CD8755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7496064"/>
        <c:axId val="7497600"/>
      </c:lineChart>
      <c:dateAx>
        <c:axId val="74960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300"/>
            </a:pPr>
            <a:endParaRPr lang="ru-BY"/>
          </a:p>
        </c:txPr>
        <c:crossAx val="7497600"/>
        <c:crosses val="autoZero"/>
        <c:auto val="0"/>
        <c:lblOffset val="100"/>
        <c:baseTimeUnit val="days"/>
      </c:dateAx>
      <c:valAx>
        <c:axId val="7497600"/>
        <c:scaling>
          <c:orientation val="minMax"/>
          <c:min val="500"/>
        </c:scaling>
        <c:delete val="1"/>
        <c:axPos val="l"/>
        <c:majorGridlines>
          <c:spPr>
            <a:ln>
              <a:noFill/>
            </a:ln>
          </c:spPr>
        </c:majorGridlines>
        <c:numFmt formatCode="General" sourceLinked="1"/>
        <c:majorTickMark val="out"/>
        <c:minorTickMark val="none"/>
        <c:tickLblPos val="nextTo"/>
        <c:crossAx val="7496064"/>
        <c:crosses val="autoZero"/>
        <c:crossBetween val="between"/>
      </c:valAx>
      <c:spPr>
        <a:solidFill>
          <a:schemeClr val="accent3">
            <a:lumMod val="40000"/>
            <a:lumOff val="60000"/>
          </a:schemeClr>
        </a:solidFill>
      </c:spPr>
    </c:plotArea>
    <c:plotVisOnly val="1"/>
    <c:dispBlanksAs val="zero"/>
    <c:showDLblsOverMax val="0"/>
  </c:chart>
  <c:txPr>
    <a:bodyPr/>
    <a:lstStyle/>
    <a:p>
      <a:pPr>
        <a:defRPr sz="1800"/>
      </a:pPr>
      <a:endParaRPr lang="ru-BY"/>
    </a:p>
  </c:tx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0009844679553305"/>
          <c:y val="0.12447450283301856"/>
          <c:w val="0.8219121659331754"/>
          <c:h val="0.56059052955980204"/>
        </c:manualLayout>
      </c:layout>
      <c:barChart>
        <c:barDir val="col"/>
        <c:grouping val="clustered"/>
        <c:varyColors val="0"/>
        <c:ser>
          <c:idx val="0"/>
          <c:order val="1"/>
          <c:tx>
            <c:strRef>
              <c:f>Лист1!$A$2</c:f>
              <c:strCache>
                <c:ptCount val="1"/>
                <c:pt idx="0">
                  <c:v>СПВ неработающего пенсионера, руб.</c:v>
                </c:pt>
              </c:strCache>
            </c:strRef>
          </c:tx>
          <c:spPr>
            <a:solidFill>
              <a:schemeClr val="accent4">
                <a:lumMod val="60000"/>
                <a:lumOff val="40000"/>
                <a:alpha val="83000"/>
              </a:schemeClr>
            </a:solidFill>
            <a:ln w="9525">
              <a:noFill/>
            </a:ln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A6CA-4D65-9CE3-C981991DBA3F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A6CA-4D65-9CE3-C981991DBA3F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A6CA-4D65-9CE3-C981991DBA3F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7-A6CA-4D65-9CE3-C981991DBA3F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A6CA-4D65-9CE3-C981991DBA3F}"/>
              </c:ext>
            </c:extLst>
          </c:dPt>
          <c:dPt>
            <c:idx val="5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A6CA-4D65-9CE3-C981991DBA3F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A6CA-4D65-9CE3-C981991DBA3F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A6CA-4D65-9CE3-C981991DBA3F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C-A6CA-4D65-9CE3-C981991DBA3F}"/>
              </c:ext>
            </c:extLst>
          </c:dPt>
          <c:dLbls>
            <c:dLbl>
              <c:idx val="0"/>
              <c:layout>
                <c:manualLayout>
                  <c:x val="5.2775282028038668E-6"/>
                  <c:y val="0.1421532428339872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6CA-4D65-9CE3-C981991DBA3F}"/>
                </c:ext>
              </c:extLst>
            </c:dLbl>
            <c:dLbl>
              <c:idx val="1"/>
              <c:layout>
                <c:manualLayout>
                  <c:x val="1.494713265442374E-3"/>
                  <c:y val="0.15756296920320756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A6CA-4D65-9CE3-C981991DBA3F}"/>
                </c:ext>
              </c:extLst>
            </c:dLbl>
            <c:dLbl>
              <c:idx val="2"/>
              <c:layout>
                <c:manualLayout>
                  <c:x val="1.4947132654424286E-3"/>
                  <c:y val="0.17358719181880217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A6CA-4D65-9CE3-C981991DBA3F}"/>
                </c:ext>
              </c:extLst>
            </c:dLbl>
            <c:dLbl>
              <c:idx val="3"/>
              <c:layout>
                <c:manualLayout>
                  <c:x val="5.277528202708296E-6"/>
                  <c:y val="0.1699695284507764"/>
                </c:manualLayout>
              </c:layout>
              <c:tx>
                <c:rich>
                  <a:bodyPr/>
                  <a:lstStyle/>
                  <a:p>
                    <a:r>
                      <a:rPr lang="en-US" sz="1200" dirty="0"/>
                      <a:t>815,</a:t>
                    </a:r>
                    <a:r>
                      <a:rPr lang="ru-RU" sz="1200" dirty="0"/>
                      <a:t>3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A6CA-4D65-9CE3-C981991DBA3F}"/>
                </c:ext>
              </c:extLst>
            </c:dLbl>
            <c:dLbl>
              <c:idx val="4"/>
              <c:layout>
                <c:manualLayout>
                  <c:x val="-3.0408495032101914E-3"/>
                  <c:y val="0.1216094785172547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A6CA-4D65-9CE3-C981991DBA3F}"/>
                </c:ext>
              </c:extLst>
            </c:dLbl>
            <c:dLbl>
              <c:idx val="5"/>
              <c:layout>
                <c:manualLayout>
                  <c:x val="-1.5204247516050957E-3"/>
                  <c:y val="9.245164515770648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A6CA-4D65-9CE3-C981991DBA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0" baseline="0">
                    <a:solidFill>
                      <a:schemeClr val="tx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BY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Лист1!$B$1:$F$1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 (февраль)</c:v>
                </c:pt>
              </c:strCache>
            </c:strRef>
          </c:cat>
          <c:val>
            <c:numRef>
              <c:f>Лист1!$B$2:$F$2</c:f>
              <c:numCache>
                <c:formatCode>0.0</c:formatCode>
                <c:ptCount val="5"/>
                <c:pt idx="0">
                  <c:v>522.92999999999995</c:v>
                </c:pt>
                <c:pt idx="1">
                  <c:v>602.69000000000005</c:v>
                </c:pt>
                <c:pt idx="2">
                  <c:v>703.34</c:v>
                </c:pt>
                <c:pt idx="3">
                  <c:v>815</c:v>
                </c:pt>
                <c:pt idx="4">
                  <c:v>932.2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A6CA-4D65-9CE3-C981991DBA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90"/>
        <c:overlap val="10"/>
        <c:axId val="58696448"/>
        <c:axId val="58697984"/>
      </c:barChart>
      <c:lineChart>
        <c:grouping val="standard"/>
        <c:varyColors val="0"/>
        <c:ser>
          <c:idx val="2"/>
          <c:order val="0"/>
          <c:tx>
            <c:strRef>
              <c:f>Лист1!$A$3</c:f>
              <c:strCache>
                <c:ptCount val="1"/>
                <c:pt idx="0">
                  <c:v>Номинальный рост, %</c:v>
                </c:pt>
              </c:strCache>
            </c:strRef>
          </c:tx>
          <c:marker>
            <c:spPr>
              <a:solidFill>
                <a:srgbClr val="00B050"/>
              </a:solidFill>
            </c:spPr>
          </c:marker>
          <c:dPt>
            <c:idx val="0"/>
            <c:bubble3D val="0"/>
            <c:extLst>
              <c:ext xmlns:c16="http://schemas.microsoft.com/office/drawing/2014/chart" uri="{C3380CC4-5D6E-409C-BE32-E72D297353CC}">
                <c16:uniqueId val="{0000000E-A6CA-4D65-9CE3-C981991DBA3F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F-A6CA-4D65-9CE3-C981991DBA3F}"/>
              </c:ext>
            </c:extLst>
          </c:dPt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10-A6CA-4D65-9CE3-C981991DBA3F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12-A6CA-4D65-9CE3-C981991DBA3F}"/>
              </c:ext>
            </c:extLst>
          </c:dPt>
          <c:dPt>
            <c:idx val="4"/>
            <c:bubble3D val="0"/>
            <c:extLst>
              <c:ext xmlns:c16="http://schemas.microsoft.com/office/drawing/2014/chart" uri="{C3380CC4-5D6E-409C-BE32-E72D297353CC}">
                <c16:uniqueId val="{00000013-A6CA-4D65-9CE3-C981991DBA3F}"/>
              </c:ext>
            </c:extLst>
          </c:dPt>
          <c:dPt>
            <c:idx val="5"/>
            <c:bubble3D val="0"/>
            <c:extLst>
              <c:ext xmlns:c16="http://schemas.microsoft.com/office/drawing/2014/chart" uri="{C3380CC4-5D6E-409C-BE32-E72D297353CC}">
                <c16:uniqueId val="{00000014-A6CA-4D65-9CE3-C981991DBA3F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15-A6CA-4D65-9CE3-C981991DBA3F}"/>
              </c:ext>
            </c:extLst>
          </c:dPt>
          <c:dPt>
            <c:idx val="12"/>
            <c:bubble3D val="0"/>
            <c:extLst>
              <c:ext xmlns:c16="http://schemas.microsoft.com/office/drawing/2014/chart" uri="{C3380CC4-5D6E-409C-BE32-E72D297353CC}">
                <c16:uniqueId val="{00000016-A6CA-4D65-9CE3-C981991DBA3F}"/>
              </c:ext>
            </c:extLst>
          </c:dPt>
          <c:dLbls>
            <c:dLbl>
              <c:idx val="1"/>
              <c:layout>
                <c:manualLayout>
                  <c:x val="-7.8740112665077286E-2"/>
                  <c:y val="-4.4466937846916972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A6CA-4D65-9CE3-C981991DBA3F}"/>
                </c:ext>
              </c:extLst>
            </c:dLbl>
            <c:dLbl>
              <c:idx val="2"/>
              <c:layout>
                <c:manualLayout>
                  <c:x val="-4.0366054047283606E-2"/>
                  <c:y val="-4.0553756471018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A6CA-4D65-9CE3-C981991DBA3F}"/>
                </c:ext>
              </c:extLst>
            </c:dLbl>
            <c:dLbl>
              <c:idx val="3"/>
              <c:layout>
                <c:manualLayout>
                  <c:x val="-4.1803870608183788E-2"/>
                  <c:y val="-2.6062922903891138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A6CA-4D65-9CE3-C981991DBA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 i="0" baseline="0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BY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Лист1!$B$1:$F$1</c:f>
              <c:strCach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 (февраль)</c:v>
                </c:pt>
              </c:strCache>
            </c:strRef>
          </c:cat>
          <c:val>
            <c:numRef>
              <c:f>Лист1!$B$3:$F$3</c:f>
              <c:numCache>
                <c:formatCode>0.0</c:formatCode>
                <c:ptCount val="5"/>
                <c:pt idx="0">
                  <c:v>110.3</c:v>
                </c:pt>
                <c:pt idx="1">
                  <c:v>115.3</c:v>
                </c:pt>
                <c:pt idx="2">
                  <c:v>116.7</c:v>
                </c:pt>
                <c:pt idx="3">
                  <c:v>115.9</c:v>
                </c:pt>
                <c:pt idx="4">
                  <c:v>115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A6CA-4D65-9CE3-C981991DBA3F}"/>
            </c:ext>
          </c:extLst>
        </c:ser>
        <c:ser>
          <c:idx val="3"/>
          <c:order val="2"/>
          <c:tx>
            <c:strRef>
              <c:f>Лист1!$A$4</c:f>
              <c:strCache>
                <c:ptCount val="1"/>
                <c:pt idx="0">
                  <c:v>Реальный рост, %</c:v>
                </c:pt>
              </c:strCache>
            </c:strRef>
          </c:tx>
          <c:spPr>
            <a:ln cap="flat">
              <a:miter lim="800000"/>
            </a:ln>
          </c:spPr>
          <c:marker>
            <c:spPr>
              <a:solidFill>
                <a:schemeClr val="accent2">
                  <a:lumMod val="50000"/>
                </a:schemeClr>
              </a:solidFill>
            </c:spPr>
          </c:marker>
          <c:dPt>
            <c:idx val="2"/>
            <c:bubble3D val="0"/>
            <c:extLst>
              <c:ext xmlns:c16="http://schemas.microsoft.com/office/drawing/2014/chart" uri="{C3380CC4-5D6E-409C-BE32-E72D297353CC}">
                <c16:uniqueId val="{00000019-A6CA-4D65-9CE3-C981991DBA3F}"/>
              </c:ext>
            </c:extLst>
          </c:dPt>
          <c:dPt>
            <c:idx val="3"/>
            <c:bubble3D val="0"/>
            <c:extLst>
              <c:ext xmlns:c16="http://schemas.microsoft.com/office/drawing/2014/chart" uri="{C3380CC4-5D6E-409C-BE32-E72D297353CC}">
                <c16:uniqueId val="{0000001B-A6CA-4D65-9CE3-C981991DBA3F}"/>
              </c:ext>
            </c:extLst>
          </c:dPt>
          <c:dLbls>
            <c:dLbl>
              <c:idx val="2"/>
              <c:layout>
                <c:manualLayout>
                  <c:x val="-4.0237165080730351E-2"/>
                  <c:y val="5.6287644250631513E-2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A6CA-4D65-9CE3-C981991DBA3F}"/>
                </c:ext>
              </c:extLst>
            </c:dLbl>
            <c:dLbl>
              <c:idx val="3"/>
              <c:layout>
                <c:manualLayout>
                  <c:x val="-2.3308204410567618E-3"/>
                  <c:y val="1.7231398706740605E-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B-A6CA-4D65-9CE3-C981991DBA3F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200" b="1">
                    <a:solidFill>
                      <a:srgbClr val="C00000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ru-BY"/>
              </a:p>
            </c:txPr>
            <c:dLblPos val="b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val>
            <c:numRef>
              <c:f>Лист1!$B$4:$F$4</c:f>
              <c:numCache>
                <c:formatCode>0.0</c:formatCode>
                <c:ptCount val="5"/>
                <c:pt idx="0">
                  <c:v>100.7</c:v>
                </c:pt>
                <c:pt idx="1">
                  <c:v>100</c:v>
                </c:pt>
                <c:pt idx="2">
                  <c:v>111</c:v>
                </c:pt>
                <c:pt idx="3">
                  <c:v>109.7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A6CA-4D65-9CE3-C981991DBA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58709504"/>
        <c:axId val="58707968"/>
      </c:lineChart>
      <c:catAx>
        <c:axId val="5869644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800" b="1" i="0" baseline="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BY"/>
          </a:p>
        </c:txPr>
        <c:crossAx val="58697984"/>
        <c:crosses val="autoZero"/>
        <c:auto val="1"/>
        <c:lblAlgn val="ctr"/>
        <c:lblOffset val="100"/>
        <c:noMultiLvlLbl val="0"/>
      </c:catAx>
      <c:valAx>
        <c:axId val="58697984"/>
        <c:scaling>
          <c:orientation val="minMax"/>
          <c:max val="1000"/>
          <c:min val="300"/>
        </c:scaling>
        <c:delete val="0"/>
        <c:axPos val="l"/>
        <c:numFmt formatCode="#,##0" sourceLinked="0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100" baseline="0">
                <a:solidFill>
                  <a:schemeClr val="bg1"/>
                </a:solidFill>
                <a:latin typeface="+mn-lt"/>
                <a:cs typeface="Arial" panose="020B0604020202020204" pitchFamily="34" charset="0"/>
              </a:defRPr>
            </a:pPr>
            <a:endParaRPr lang="ru-BY"/>
          </a:p>
        </c:txPr>
        <c:crossAx val="58696448"/>
        <c:crosses val="autoZero"/>
        <c:crossBetween val="between"/>
        <c:majorUnit val="100"/>
      </c:valAx>
      <c:valAx>
        <c:axId val="58707968"/>
        <c:scaling>
          <c:orientation val="minMax"/>
          <c:max val="120"/>
          <c:min val="50"/>
        </c:scaling>
        <c:delete val="0"/>
        <c:axPos val="r"/>
        <c:numFmt formatCode="#,##0" sourceLinked="0"/>
        <c:majorTickMark val="out"/>
        <c:minorTickMark val="none"/>
        <c:tickLblPos val="nextTo"/>
        <c:spPr>
          <a:ln>
            <a:solidFill>
              <a:schemeClr val="bg1"/>
            </a:solidFill>
          </a:ln>
        </c:spPr>
        <c:txPr>
          <a:bodyPr/>
          <a:lstStyle/>
          <a:p>
            <a:pPr>
              <a:defRPr sz="1100" b="0" baseline="0">
                <a:solidFill>
                  <a:schemeClr val="bg1"/>
                </a:solidFill>
              </a:defRPr>
            </a:pPr>
            <a:endParaRPr lang="ru-BY"/>
          </a:p>
        </c:txPr>
        <c:crossAx val="58709504"/>
        <c:crosses val="max"/>
        <c:crossBetween val="between"/>
        <c:majorUnit val="20"/>
      </c:valAx>
      <c:catAx>
        <c:axId val="5870950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8707968"/>
        <c:crosses val="autoZero"/>
        <c:auto val="1"/>
        <c:lblAlgn val="ctr"/>
        <c:lblOffset val="100"/>
        <c:noMultiLvlLbl val="0"/>
      </c:catAx>
    </c:plotArea>
    <c:legend>
      <c:legendPos val="r"/>
      <c:legendEntry>
        <c:idx val="0"/>
        <c:delete val="1"/>
      </c:legendEntry>
      <c:legendEntry>
        <c:idx val="1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BY"/>
          </a:p>
        </c:txPr>
      </c:legendEntry>
      <c:legendEntry>
        <c:idx val="2"/>
        <c:txPr>
          <a:bodyPr/>
          <a:lstStyle/>
          <a:p>
            <a:pPr>
              <a:defRPr sz="1200">
                <a:latin typeface="Arial" panose="020B0604020202020204" pitchFamily="34" charset="0"/>
                <a:cs typeface="Arial" panose="020B0604020202020204" pitchFamily="34" charset="0"/>
              </a:defRPr>
            </a:pPr>
            <a:endParaRPr lang="ru-BY"/>
          </a:p>
        </c:txPr>
      </c:legendEntry>
      <c:layout>
        <c:manualLayout>
          <c:xMode val="edge"/>
          <c:yMode val="edge"/>
          <c:x val="0.20282081590205822"/>
          <c:y val="0.81613675011787368"/>
          <c:w val="0.70101164583472453"/>
          <c:h val="0.1237123863476261"/>
        </c:manualLayout>
      </c:layout>
      <c:overlay val="0"/>
      <c:spPr>
        <a:ln>
          <a:noFill/>
        </a:ln>
      </c:spPr>
      <c:txPr>
        <a:bodyPr/>
        <a:lstStyle/>
        <a:p>
          <a:pPr>
            <a:defRPr sz="1200"/>
          </a:pPr>
          <a:endParaRPr lang="ru-BY"/>
        </a:p>
      </c:txPr>
    </c:legend>
    <c:plotVisOnly val="1"/>
    <c:dispBlanksAs val="gap"/>
    <c:showDLblsOverMax val="0"/>
  </c:chart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3"/>
    </mc:Choice>
    <mc:Fallback>
      <c:style val="23"/>
    </mc:Fallback>
  </mc:AlternateContent>
  <c:chart>
    <c:autoTitleDeleted val="1"/>
    <c:view3D>
      <c:rotX val="15"/>
      <c:rotY val="18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1242754489190852"/>
          <c:y val="1.6150897710133352E-2"/>
          <c:w val="0.86873587238165761"/>
          <c:h val="0.97266447537639622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1"/>
          <c:dPt>
            <c:idx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0F08-4CF2-8E0F-6B6A08FA4990}"/>
              </c:ext>
            </c:extLst>
          </c:dPt>
          <c:dPt>
            <c:idx val="1"/>
            <c:bubble3D val="0"/>
            <c:extLst>
              <c:ext xmlns:c16="http://schemas.microsoft.com/office/drawing/2014/chart" uri="{C3380CC4-5D6E-409C-BE32-E72D297353CC}">
                <c16:uniqueId val="{00000002-0F08-4CF2-8E0F-6B6A08FA4990}"/>
              </c:ext>
            </c:extLst>
          </c:dPt>
          <c:dPt>
            <c:idx val="2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4-0F08-4CF2-8E0F-6B6A08FA4990}"/>
              </c:ext>
            </c:extLst>
          </c:dPt>
          <c:dPt>
            <c:idx val="3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6-0F08-4CF2-8E0F-6B6A08FA4990}"/>
              </c:ext>
            </c:extLst>
          </c:dPt>
          <c:dLbls>
            <c:dLbl>
              <c:idx val="0"/>
              <c:layout>
                <c:manualLayout>
                  <c:x val="-0.11200449300041869"/>
                  <c:y val="-1.1657318670068154E-2"/>
                </c:manualLayout>
              </c:layout>
              <c:tx>
                <c:rich>
                  <a:bodyPr/>
                  <a:lstStyle/>
                  <a:p>
                    <a:r>
                      <a:rPr lang="ru-RU" sz="2800" b="1" dirty="0"/>
                      <a:t>15,2%</a:t>
                    </a:r>
                    <a:endParaRPr lang="en-US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0F08-4CF2-8E0F-6B6A08FA4990}"/>
                </c:ext>
              </c:extLst>
            </c:dLbl>
            <c:dLbl>
              <c:idx val="1"/>
              <c:layout>
                <c:manualLayout>
                  <c:x val="1.0782582780271046E-2"/>
                  <c:y val="-2.3719700264862021E-2"/>
                </c:manualLayout>
              </c:layout>
              <c:tx>
                <c:rich>
                  <a:bodyPr/>
                  <a:lstStyle/>
                  <a:p>
                    <a:r>
                      <a:rPr lang="ru-RU" sz="2800" b="1" dirty="0"/>
                      <a:t>75%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0F08-4CF2-8E0F-6B6A08FA4990}"/>
                </c:ext>
              </c:extLst>
            </c:dLbl>
            <c:dLbl>
              <c:idx val="2"/>
              <c:layout>
                <c:manualLayout>
                  <c:x val="0.11227267455890742"/>
                  <c:y val="-2.5779293838396843E-2"/>
                </c:manualLayout>
              </c:layout>
              <c:tx>
                <c:rich>
                  <a:bodyPr/>
                  <a:lstStyle/>
                  <a:p>
                    <a:r>
                      <a:rPr lang="ru-RU" sz="2800" b="1" dirty="0"/>
                      <a:t>7,5%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0F08-4CF2-8E0F-6B6A08FA4990}"/>
                </c:ext>
              </c:extLst>
            </c:dLbl>
            <c:dLbl>
              <c:idx val="3"/>
              <c:layout>
                <c:manualLayout>
                  <c:x val="-6.0073042168032588E-2"/>
                  <c:y val="3.1198605379966923E-2"/>
                </c:manualLayout>
              </c:layout>
              <c:tx>
                <c:rich>
                  <a:bodyPr/>
                  <a:lstStyle/>
                  <a:p>
                    <a:r>
                      <a:rPr lang="ru-RU" sz="2800" b="1" dirty="0"/>
                      <a:t>2,3%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0F08-4CF2-8E0F-6B6A08FA4990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/>
                </a:pPr>
                <a:endParaRPr lang="ru-BY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4"/>
                <c:pt idx="0">
                  <c:v>Физ. лица за наемных</c:v>
                </c:pt>
                <c:pt idx="1">
                  <c:v>Численность от 0-15</c:v>
                </c:pt>
                <c:pt idx="2">
                  <c:v>Численность от 16 до 100</c:v>
                </c:pt>
                <c:pt idx="3">
                  <c:v>Численность от 100 </c:v>
                </c:pt>
              </c:strCache>
            </c:strRef>
          </c:cat>
          <c:val>
            <c:numRef>
              <c:f>Лист1!$B$2:$B$5</c:f>
              <c:numCache>
                <c:formatCode>0%</c:formatCode>
                <c:ptCount val="4"/>
                <c:pt idx="0" formatCode="0.00%">
                  <c:v>0.152</c:v>
                </c:pt>
                <c:pt idx="1">
                  <c:v>0.75</c:v>
                </c:pt>
                <c:pt idx="2" formatCode="0.00%">
                  <c:v>7.4999999999999997E-2</c:v>
                </c:pt>
                <c:pt idx="3" formatCode="0.00%">
                  <c:v>2.3E-2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0F08-4CF2-8E0F-6B6A08FA49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1.4901686550187268E-2"/>
          <c:y val="0.83674573931696528"/>
          <c:w val="0.94209669490144121"/>
          <c:h val="0.13720187787705132"/>
        </c:manualLayout>
      </c:layout>
      <c:overlay val="0"/>
      <c:txPr>
        <a:bodyPr/>
        <a:lstStyle/>
        <a:p>
          <a:pPr>
            <a:defRPr sz="2400"/>
          </a:pPr>
          <a:endParaRPr lang="ru-BY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BY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3"/>
    </mc:Choice>
    <mc:Fallback>
      <c:style val="23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view3D>
      <c:rotX val="15"/>
      <c:rotY val="18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"/>
          <c:y val="1.6929946809746126E-2"/>
          <c:w val="1"/>
          <c:h val="0.9830699995047789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21"/>
          <c:dPt>
            <c:idx val="0"/>
            <c:bubble3D val="0"/>
            <c:spPr>
              <a:solidFill>
                <a:srgbClr val="4BACC6">
                  <a:lumMod val="60000"/>
                  <a:lumOff val="4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1-D3AD-48E7-A652-30D28542A008}"/>
              </c:ext>
            </c:extLst>
          </c:dPt>
          <c:dPt>
            <c:idx val="1"/>
            <c:bubble3D val="0"/>
            <c:spPr>
              <a:solidFill>
                <a:srgbClr val="8064A2">
                  <a:lumMod val="60000"/>
                  <a:lumOff val="4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3-D3AD-48E7-A652-30D28542A008}"/>
              </c:ext>
            </c:extLst>
          </c:dPt>
          <c:dPt>
            <c:idx val="2"/>
            <c:bubble3D val="0"/>
            <c:spPr>
              <a:solidFill>
                <a:srgbClr val="9BBB59">
                  <a:lumMod val="75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5-D3AD-48E7-A652-30D28542A008}"/>
              </c:ext>
            </c:extLst>
          </c:dPt>
          <c:dPt>
            <c:idx val="3"/>
            <c:bubble3D val="0"/>
            <c:spPr>
              <a:solidFill>
                <a:srgbClr val="C0504D">
                  <a:lumMod val="75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7-D3AD-48E7-A652-30D28542A008}"/>
              </c:ext>
            </c:extLst>
          </c:dPt>
          <c:dPt>
            <c:idx val="4"/>
            <c:bubble3D val="0"/>
            <c:spPr>
              <a:solidFill>
                <a:srgbClr val="F79646">
                  <a:lumMod val="60000"/>
                  <a:lumOff val="40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9-D3AD-48E7-A652-30D28542A008}"/>
              </c:ext>
            </c:extLst>
          </c:dPt>
          <c:dLbls>
            <c:dLbl>
              <c:idx val="0"/>
              <c:layout>
                <c:manualLayout>
                  <c:x val="0.21985575618978445"/>
                  <c:y val="-0.19749808375722946"/>
                </c:manualLayout>
              </c:layout>
              <c:tx>
                <c:rich>
                  <a:bodyPr/>
                  <a:lstStyle/>
                  <a:p>
                    <a:r>
                      <a:rPr lang="ru-RU" sz="2800" b="1" dirty="0"/>
                      <a:t>62,0 %</a:t>
                    </a:r>
                    <a:endParaRPr lang="en-US" b="1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D3AD-48E7-A652-30D28542A008}"/>
                </c:ext>
              </c:extLst>
            </c:dLbl>
            <c:dLbl>
              <c:idx val="1"/>
              <c:layout>
                <c:manualLayout>
                  <c:x val="2.7824776789608208E-2"/>
                  <c:y val="2.542897098666036E-2"/>
                </c:manualLayout>
              </c:layout>
              <c:tx>
                <c:rich>
                  <a:bodyPr/>
                  <a:lstStyle/>
                  <a:p>
                    <a:r>
                      <a:rPr lang="ru-RU" sz="2800" b="1" dirty="0"/>
                      <a:t>35,8%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D3AD-48E7-A652-30D28542A008}"/>
                </c:ext>
              </c:extLst>
            </c:dLbl>
            <c:dLbl>
              <c:idx val="2"/>
              <c:layout>
                <c:manualLayout>
                  <c:x val="0.11227270462298214"/>
                  <c:y val="3.7130994239313535E-2"/>
                </c:manualLayout>
              </c:layout>
              <c:tx>
                <c:rich>
                  <a:bodyPr/>
                  <a:lstStyle/>
                  <a:p>
                    <a:r>
                      <a:rPr lang="ru-RU" sz="2800" b="1" dirty="0"/>
                      <a:t>1,5%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D3AD-48E7-A652-30D28542A008}"/>
                </c:ext>
              </c:extLst>
            </c:dLbl>
            <c:dLbl>
              <c:idx val="3"/>
              <c:layout>
                <c:manualLayout>
                  <c:x val="-2.8260896208856381E-2"/>
                  <c:y val="3.3164581886608563E-2"/>
                </c:manualLayout>
              </c:layout>
              <c:tx>
                <c:rich>
                  <a:bodyPr/>
                  <a:lstStyle/>
                  <a:p>
                    <a:r>
                      <a:rPr lang="ru-RU" sz="2800" b="1" dirty="0"/>
                      <a:t>0,2%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D3AD-48E7-A652-30D28542A008}"/>
                </c:ext>
              </c:extLst>
            </c:dLbl>
            <c:dLbl>
              <c:idx val="4"/>
              <c:layout>
                <c:manualLayout>
                  <c:x val="-0.10740534162743304"/>
                  <c:y val="-3.8479083919819759E-2"/>
                </c:manualLayout>
              </c:layout>
              <c:tx>
                <c:rich>
                  <a:bodyPr/>
                  <a:lstStyle/>
                  <a:p>
                    <a:r>
                      <a:rPr lang="ru-RU" sz="2800" b="1" dirty="0"/>
                      <a:t>0,3%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D3AD-48E7-A652-30D28542A008}"/>
                </c:ext>
              </c:extLst>
            </c:dLbl>
            <c:dLbl>
              <c:idx val="5"/>
              <c:tx>
                <c:rich>
                  <a:bodyPr/>
                  <a:lstStyle/>
                  <a:p>
                    <a:r>
                      <a:rPr lang="ru-RU" dirty="0"/>
                      <a:t>0,2</a:t>
                    </a:r>
                    <a:endParaRPr lang="en-US" dirty="0"/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D3AD-48E7-A652-30D28542A008}"/>
                </c:ext>
              </c:extLst>
            </c:dLbl>
            <c:numFmt formatCode="#,##0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800" b="1"/>
                </a:pPr>
                <a:endParaRPr lang="ru-BY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Лист1!$A$2:$A$7</c:f>
              <c:strCache>
                <c:ptCount val="6"/>
                <c:pt idx="0">
                  <c:v>Индивидуальные предприниматели</c:v>
                </c:pt>
                <c:pt idx="1">
                  <c:v>ФЛ, признанные плательщиками налога на профессиональный доход</c:v>
                </c:pt>
                <c:pt idx="2">
                  <c:v>ФЛ, осуществляющие самостоятельную профессиональную деятельность</c:v>
                </c:pt>
                <c:pt idx="3">
                  <c:v>Нотариусы</c:v>
                </c:pt>
                <c:pt idx="4">
                  <c:v>Адвокаты</c:v>
                </c:pt>
                <c:pt idx="5">
                  <c:v>Другие ФЛ</c:v>
                </c:pt>
              </c:strCache>
            </c:strRef>
          </c:cat>
          <c:val>
            <c:numRef>
              <c:f>Лист1!$B$2:$B$7</c:f>
              <c:numCache>
                <c:formatCode>0.00%</c:formatCode>
                <c:ptCount val="6"/>
                <c:pt idx="0">
                  <c:v>0.62</c:v>
                </c:pt>
                <c:pt idx="1">
                  <c:v>0.35799999999999998</c:v>
                </c:pt>
                <c:pt idx="2">
                  <c:v>1.4999999999999999E-2</c:v>
                </c:pt>
                <c:pt idx="3">
                  <c:v>2E-3</c:v>
                </c:pt>
                <c:pt idx="4">
                  <c:v>3.0000000000000001E-3</c:v>
                </c:pt>
                <c:pt idx="5">
                  <c:v>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D3AD-48E7-A652-30D28542A0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1.6017589365414305E-2"/>
          <c:y val="0.84167142823961161"/>
          <c:w val="0.97256740661416996"/>
          <c:h val="0.15832856257387282"/>
        </c:manualLayout>
      </c:layout>
      <c:overlay val="0"/>
      <c:txPr>
        <a:bodyPr/>
        <a:lstStyle/>
        <a:p>
          <a:pPr>
            <a:defRPr sz="1600"/>
          </a:pPr>
          <a:endParaRPr lang="ru-BY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BY"/>
    </a:p>
  </c:txPr>
  <c:externalData r:id="rId2">
    <c:autoUpdate val="0"/>
  </c:externalData>
  <c:userShapes r:id="rId3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3"/>
    </mc:Choice>
    <mc:Fallback>
      <c:style val="23"/>
    </mc:Fallback>
  </mc:AlternateContent>
  <c:chart>
    <c:autoTitleDeleted val="1"/>
    <c:view3D>
      <c:rotX val="15"/>
      <c:rotY val="0"/>
      <c:rAngAx val="0"/>
      <c:perspective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5.7539997004677707E-3"/>
          <c:y val="0.11253303453407922"/>
          <c:w val="0.85662414569092826"/>
          <c:h val="0.50673051918544965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Всего: 4 351,1 млн. руб.</c:v>
                </c:pt>
              </c:strCache>
            </c:strRef>
          </c:tx>
          <c:explosion val="10"/>
          <c:dPt>
            <c:idx val="0"/>
            <c:bubble3D val="0"/>
            <c:spPr>
              <a:solidFill>
                <a:schemeClr val="accent4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4CEB-483D-9A46-3351588BCEF0}"/>
              </c:ext>
            </c:extLst>
          </c:dPt>
          <c:dPt>
            <c:idx val="1"/>
            <c:bubble3D val="0"/>
            <c:spPr>
              <a:solidFill>
                <a:schemeClr val="accent6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4CEB-483D-9A46-3351588BCEF0}"/>
              </c:ext>
            </c:extLst>
          </c:dPt>
          <c:dPt>
            <c:idx val="2"/>
            <c:bubble3D val="0"/>
            <c:spPr>
              <a:solidFill>
                <a:schemeClr val="accent2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5-4CEB-483D-9A46-3351588BCEF0}"/>
              </c:ext>
            </c:extLst>
          </c:dPt>
          <c:dPt>
            <c:idx val="3"/>
            <c:bubble3D val="0"/>
            <c:spPr>
              <a:solidFill>
                <a:schemeClr val="tx2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7-4CEB-483D-9A46-3351588BCEF0}"/>
              </c:ext>
            </c:extLst>
          </c:dPt>
          <c:dPt>
            <c:idx val="4"/>
            <c:bubble3D val="0"/>
            <c:spPr>
              <a:solidFill>
                <a:schemeClr val="accent5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9-4CEB-483D-9A46-3351588BCEF0}"/>
              </c:ext>
            </c:extLst>
          </c:dPt>
          <c:dPt>
            <c:idx val="5"/>
            <c:bubble3D val="0"/>
            <c:spPr>
              <a:solidFill>
                <a:schemeClr val="accent6">
                  <a:lumMod val="60000"/>
                  <a:lumOff val="40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B-4CEB-483D-9A46-3351588BCEF0}"/>
              </c:ext>
            </c:extLst>
          </c:dPt>
          <c:dPt>
            <c:idx val="6"/>
            <c:bubble3D val="0"/>
            <c:extLst>
              <c:ext xmlns:c16="http://schemas.microsoft.com/office/drawing/2014/chart" uri="{C3380CC4-5D6E-409C-BE32-E72D297353CC}">
                <c16:uniqueId val="{0000000C-4CEB-483D-9A46-3351588BCEF0}"/>
              </c:ext>
            </c:extLst>
          </c:dPt>
          <c:dPt>
            <c:idx val="7"/>
            <c:bubble3D val="0"/>
            <c:extLst>
              <c:ext xmlns:c16="http://schemas.microsoft.com/office/drawing/2014/chart" uri="{C3380CC4-5D6E-409C-BE32-E72D297353CC}">
                <c16:uniqueId val="{0000000D-4CEB-483D-9A46-3351588BCEF0}"/>
              </c:ext>
            </c:extLst>
          </c:dPt>
          <c:cat>
            <c:strRef>
              <c:f>Лист1!$A$2:$A$9</c:f>
              <c:strCache>
                <c:ptCount val="8"/>
                <c:pt idx="0">
                  <c:v>пособия по временной нетрудоспособности</c:v>
                </c:pt>
                <c:pt idx="1">
                  <c:v>пособия по беременности и родам</c:v>
                </c:pt>
                <c:pt idx="2">
                  <c:v>пособия в связи с рождением ребенка</c:v>
                </c:pt>
                <c:pt idx="3">
                  <c:v>пособия женщинам, ставшим на учет в организации здравоохранения до 12-недельного срока беременности</c:v>
                </c:pt>
                <c:pt idx="4">
                  <c:v>пособия по уходу за ребенком в возрасте до 3 лет</c:v>
                </c:pt>
                <c:pt idx="5">
                  <c:v>пособия на детей старше 3 лет </c:v>
                </c:pt>
                <c:pt idx="6">
                  <c:v>пособия по уходу за инвалидами I-й группы (лицами, достигшими 80-летнего возраста), включая оказание услуг по выплате</c:v>
                </c:pt>
                <c:pt idx="7">
                  <c:v>прочие</c:v>
                </c:pt>
              </c:strCache>
            </c:strRef>
          </c:cat>
          <c:val>
            <c:numRef>
              <c:f>Лист1!$B$2:$B$9</c:f>
              <c:numCache>
                <c:formatCode>General</c:formatCode>
                <c:ptCount val="8"/>
                <c:pt idx="0">
                  <c:v>1540.5</c:v>
                </c:pt>
                <c:pt idx="1">
                  <c:v>227.2</c:v>
                </c:pt>
                <c:pt idx="2">
                  <c:v>274.3</c:v>
                </c:pt>
                <c:pt idx="3">
                  <c:v>20.5</c:v>
                </c:pt>
                <c:pt idx="4">
                  <c:v>1593.5</c:v>
                </c:pt>
                <c:pt idx="5">
                  <c:v>469.5</c:v>
                </c:pt>
                <c:pt idx="6" formatCode="0.0">
                  <c:v>109</c:v>
                </c:pt>
                <c:pt idx="7">
                  <c:v>188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4CEB-483D-9A46-3351588BCE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ayout>
        <c:manualLayout>
          <c:xMode val="edge"/>
          <c:yMode val="edge"/>
          <c:x val="0"/>
          <c:y val="0.623767700526483"/>
          <c:w val="0.93300079481503684"/>
          <c:h val="0.30338083815280747"/>
        </c:manualLayout>
      </c:layout>
      <c:overlay val="0"/>
      <c:txPr>
        <a:bodyPr/>
        <a:lstStyle/>
        <a:p>
          <a:pPr>
            <a:defRPr sz="2000"/>
          </a:pPr>
          <a:endParaRPr lang="ru-BY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BY"/>
    </a:p>
  </c:txPr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E327FC6-36AA-4DE0-9421-1432182002BE}" type="doc">
      <dgm:prSet loTypeId="urn:microsoft.com/office/officeart/2005/8/layout/hierarchy3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4AB46DB5-AB59-420F-825D-668400E7FE82}" type="pres">
      <dgm:prSet presAssocID="{6E327FC6-36AA-4DE0-9421-1432182002BE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</dgm:ptLst>
  <dgm:cxnLst>
    <dgm:cxn modelId="{8470E13D-2449-4FC3-BF26-C85E9F2A5A7D}" type="presOf" srcId="{6E327FC6-36AA-4DE0-9421-1432182002BE}" destId="{4AB46DB5-AB59-420F-825D-668400E7FE82}" srcOrd="0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0.44954</cdr:x>
      <cdr:y>0.37496</cdr:y>
    </cdr:from>
    <cdr:to>
      <cdr:x>0.62263</cdr:x>
      <cdr:y>0.55205</cdr:y>
    </cdr:to>
    <cdr:grpSp>
      <cdr:nvGrpSpPr>
        <cdr:cNvPr id="9" name="Группа 8">
          <a:extLst xmlns:a="http://schemas.openxmlformats.org/drawingml/2006/main">
            <a:ext uri="{FF2B5EF4-FFF2-40B4-BE49-F238E27FC236}">
              <a16:creationId xmlns:a16="http://schemas.microsoft.com/office/drawing/2014/main" id="{71A239B0-4D85-1BBD-DC78-6D1840FF4756}"/>
            </a:ext>
          </a:extLst>
        </cdr:cNvPr>
        <cdr:cNvGrpSpPr/>
      </cdr:nvGrpSpPr>
      <cdr:grpSpPr>
        <a:xfrm xmlns:a="http://schemas.openxmlformats.org/drawingml/2006/main">
          <a:off x="4054676" y="2101680"/>
          <a:ext cx="1561205" cy="992604"/>
          <a:chOff x="3854788" y="1356325"/>
          <a:chExt cx="720080" cy="848516"/>
        </a:xfrm>
      </cdr:grpSpPr>
      <cdr:sp macro="" textlink="">
        <cdr:nvSpPr>
          <cdr:cNvPr id="2" name="TextBox 13"/>
          <cdr:cNvSpPr txBox="1"/>
        </cdr:nvSpPr>
        <cdr:spPr>
          <a:xfrm xmlns:a="http://schemas.openxmlformats.org/drawingml/2006/main">
            <a:off x="3854788" y="1356325"/>
            <a:ext cx="720080" cy="84851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dash"/>
          </a:ln>
        </cdr:spPr>
        <cdr:txBody>
          <a:bodyPr xmlns:a="http://schemas.openxmlformats.org/drawingml/2006/main" wrap="square" rtlCol="0">
            <a:spAutoFit/>
          </a:bodyPr>
          <a:lstStyle xmlns:a="http://schemas.openxmlformats.org/drawingml/2006/main">
            <a:defPPr>
              <a:defRPr lang="ru-RU"/>
            </a:defPPr>
            <a:lvl1pPr marL="0" algn="l" defTabSz="90945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4598" algn="l" defTabSz="90945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09450" algn="l" defTabSz="90945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64120" algn="l" defTabSz="90945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18899" algn="l" defTabSz="90945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73460" algn="l" defTabSz="90945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28123" algn="l" defTabSz="90945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182876" algn="l" defTabSz="90945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37566" algn="l" defTabSz="90945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 xmlns:a="http://schemas.openxmlformats.org/drawingml/2006/main">
            <a:r>
              <a:rPr lang="ru-RU" sz="13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ru-RU" sz="1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+10%</a:t>
            </a:r>
          </a:p>
        </cdr:txBody>
      </cdr:sp>
    </cdr:grpSp>
  </cdr:relSizeAnchor>
  <cdr:relSizeAnchor xmlns:cdr="http://schemas.openxmlformats.org/drawingml/2006/chartDrawing">
    <cdr:from>
      <cdr:x>0.79032</cdr:x>
      <cdr:y>0.27861</cdr:y>
    </cdr:from>
    <cdr:to>
      <cdr:x>0.92656</cdr:x>
      <cdr:y>0.35274</cdr:y>
    </cdr:to>
    <cdr:sp macro="" textlink="">
      <cdr:nvSpPr>
        <cdr:cNvPr id="13" name="TextBox 13"/>
        <cdr:cNvSpPr txBox="1"/>
      </cdr:nvSpPr>
      <cdr:spPr>
        <a:xfrm xmlns:a="http://schemas.openxmlformats.org/drawingml/2006/main">
          <a:off x="3357678" y="1041083"/>
          <a:ext cx="578816" cy="277003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>
          <a:noFill/>
          <a:prstDash val="dash"/>
        </a:ln>
      </cdr:spPr>
      <cdr:txBody>
        <a:bodyPr xmlns:a="http://schemas.openxmlformats.org/drawingml/2006/main" wrap="square" rtlCol="0">
          <a:spAutoFit/>
        </a:bodyPr>
        <a:lstStyle xmlns:a="http://schemas.openxmlformats.org/drawingml/2006/main">
          <a:lvl1pPr marL="0" indent="0">
            <a:defRPr sz="1100">
              <a:latin typeface="+mn-lt"/>
              <a:ea typeface="+mn-ea"/>
              <a:cs typeface="+mn-cs"/>
            </a:defRPr>
          </a:lvl1pPr>
          <a:lvl2pPr marL="457200" indent="0">
            <a:defRPr sz="1100">
              <a:latin typeface="+mn-lt"/>
              <a:ea typeface="+mn-ea"/>
              <a:cs typeface="+mn-cs"/>
            </a:defRPr>
          </a:lvl2pPr>
          <a:lvl3pPr marL="914400" indent="0">
            <a:defRPr sz="1100">
              <a:latin typeface="+mn-lt"/>
              <a:ea typeface="+mn-ea"/>
              <a:cs typeface="+mn-cs"/>
            </a:defRPr>
          </a:lvl3pPr>
          <a:lvl4pPr marL="1371600" indent="0">
            <a:defRPr sz="1100">
              <a:latin typeface="+mn-lt"/>
              <a:ea typeface="+mn-ea"/>
              <a:cs typeface="+mn-cs"/>
            </a:defRPr>
          </a:lvl4pPr>
          <a:lvl5pPr marL="1828800" indent="0">
            <a:defRPr sz="1100">
              <a:latin typeface="+mn-lt"/>
              <a:ea typeface="+mn-ea"/>
              <a:cs typeface="+mn-cs"/>
            </a:defRPr>
          </a:lvl5pPr>
          <a:lvl6pPr marL="2286000" indent="0">
            <a:defRPr sz="1100">
              <a:latin typeface="+mn-lt"/>
              <a:ea typeface="+mn-ea"/>
              <a:cs typeface="+mn-cs"/>
            </a:defRPr>
          </a:lvl6pPr>
          <a:lvl7pPr marL="2743200" indent="0">
            <a:defRPr sz="1100">
              <a:latin typeface="+mn-lt"/>
              <a:ea typeface="+mn-ea"/>
              <a:cs typeface="+mn-cs"/>
            </a:defRPr>
          </a:lvl7pPr>
          <a:lvl8pPr marL="3200400" indent="0">
            <a:defRPr sz="1100">
              <a:latin typeface="+mn-lt"/>
              <a:ea typeface="+mn-ea"/>
              <a:cs typeface="+mn-cs"/>
            </a:defRPr>
          </a:lvl8pPr>
          <a:lvl9pPr marL="3657600" indent="0">
            <a:defRPr sz="1100"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ru-RU" sz="12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rPr>
            <a:t>+5%</a:t>
          </a:r>
        </a:p>
      </cdr:txBody>
    </cdr:sp>
  </cdr:relSizeAnchor>
  <cdr:relSizeAnchor xmlns:cdr="http://schemas.openxmlformats.org/drawingml/2006/chartDrawing">
    <cdr:from>
      <cdr:x>0.45134</cdr:x>
      <cdr:y>0.37496</cdr:y>
    </cdr:from>
    <cdr:to>
      <cdr:x>0.47593</cdr:x>
      <cdr:y>0.48216</cdr:y>
    </cdr:to>
    <cdr:sp macro="" textlink="">
      <cdr:nvSpPr>
        <cdr:cNvPr id="15" name="Стрелка вниз 14"/>
        <cdr:cNvSpPr/>
      </cdr:nvSpPr>
      <cdr:spPr>
        <a:xfrm xmlns:a="http://schemas.openxmlformats.org/drawingml/2006/main" flipV="1">
          <a:off x="1917518" y="1401123"/>
          <a:ext cx="104467" cy="400575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ru-RU"/>
          </a:defPPr>
          <a:lvl1pPr marL="0" algn="l" defTabSz="90945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4598" algn="l" defTabSz="90945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09450" algn="l" defTabSz="90945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64120" algn="l" defTabSz="90945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18899" algn="l" defTabSz="90945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73460" algn="l" defTabSz="90945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28123" algn="l" defTabSz="90945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182876" algn="l" defTabSz="90945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37566" algn="l" defTabSz="90945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>
            <a:solidFill>
              <a:srgbClr val="C00000"/>
            </a:solidFill>
          </a:endParaRPr>
        </a:p>
      </cdr:txBody>
    </cdr:sp>
  </cdr:relSizeAnchor>
  <cdr:relSizeAnchor xmlns:cdr="http://schemas.openxmlformats.org/drawingml/2006/chartDrawing">
    <cdr:from>
      <cdr:x>0.77337</cdr:x>
      <cdr:y>0.27861</cdr:y>
    </cdr:from>
    <cdr:to>
      <cdr:x>0.78865</cdr:x>
      <cdr:y>0.35569</cdr:y>
    </cdr:to>
    <cdr:sp macro="" textlink="">
      <cdr:nvSpPr>
        <cdr:cNvPr id="6" name="Стрелка вниз 5"/>
        <cdr:cNvSpPr/>
      </cdr:nvSpPr>
      <cdr:spPr>
        <a:xfrm xmlns:a="http://schemas.openxmlformats.org/drawingml/2006/main" flipV="1">
          <a:off x="3285670" y="1041083"/>
          <a:ext cx="64917" cy="288027"/>
        </a:xfrm>
        <a:prstGeom xmlns:a="http://schemas.openxmlformats.org/drawingml/2006/main" prst="downArrow">
          <a:avLst/>
        </a:prstGeom>
        <a:solidFill xmlns:a="http://schemas.openxmlformats.org/drawingml/2006/main">
          <a:srgbClr val="C00000"/>
        </a:solidFill>
        <a:ln xmlns:a="http://schemas.openxmlformats.org/drawingml/2006/main">
          <a:solidFill>
            <a:srgbClr val="C00000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algn="ctr"/>
          <a:endParaRPr lang="ru-RU">
            <a:solidFill>
              <a:srgbClr val="C00000"/>
            </a:solidFill>
          </a:endParaRP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0.40152</cdr:x>
      <cdr:y>0.84863</cdr:y>
    </cdr:from>
    <cdr:to>
      <cdr:x>0.49992</cdr:x>
      <cdr:y>1</cdr:y>
    </cdr:to>
    <cdr:sp macro="" textlink="">
      <cdr:nvSpPr>
        <cdr:cNvPr id="7" name="TextBox 6"/>
        <cdr:cNvSpPr txBox="1"/>
      </cdr:nvSpPr>
      <cdr:spPr>
        <a:xfrm xmlns:a="http://schemas.openxmlformats.org/drawingml/2006/main">
          <a:off x="3731443" y="5184742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ru-RU" sz="1100"/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0.25118</cdr:x>
      <cdr:y>0.18813</cdr:y>
    </cdr:from>
    <cdr:to>
      <cdr:x>0.29655</cdr:x>
      <cdr:y>0.28567</cdr:y>
    </cdr:to>
    <cdr:cxnSp macro="">
      <cdr:nvCxnSpPr>
        <cdr:cNvPr id="3" name="Прямая соединительная линия 2">
          <a:extLst xmlns:a="http://schemas.openxmlformats.org/drawingml/2006/main">
            <a:ext uri="{FF2B5EF4-FFF2-40B4-BE49-F238E27FC236}">
              <a16:creationId xmlns:a16="http://schemas.microsoft.com/office/drawing/2014/main" id="{AB8E23B5-3935-4088-A0D3-CBE4E2907FD2}"/>
            </a:ext>
          </a:extLst>
        </cdr:cNvPr>
        <cdr:cNvCxnSpPr/>
      </cdr:nvCxnSpPr>
      <cdr:spPr>
        <a:xfrm xmlns:a="http://schemas.openxmlformats.org/drawingml/2006/main">
          <a:off x="3375292" y="1670044"/>
          <a:ext cx="609666" cy="865892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tx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E80A6B-7E93-4866-9EF1-E55BFF64F418}" type="datetimeFigureOut">
              <a:rPr lang="ru-RU" smtClean="0"/>
              <a:t>18.02.2025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68AA36-2258-4F41-B2D5-12F0123C317D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09726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381000" y="685800"/>
            <a:ext cx="6096000" cy="3430588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C039C2F-0EF7-4789-BD21-ECDBC897906E}" type="slidenum">
              <a:rPr lang="ru-RU">
                <a:solidFill>
                  <a:prstClr val="black"/>
                </a:solidFill>
              </a:rPr>
              <a:pPr>
                <a:defRPr/>
              </a:pPr>
              <a:t>3</a:t>
            </a:fld>
            <a:endParaRPr lang="ru-RU" dirty="0">
              <a:solidFill>
                <a:prstClr val="black"/>
              </a:solidFill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DE25134-0B35-4584-9BFF-DAA58BDD3807}" type="slidenum">
              <a:rPr lang="ru-RU" smtClean="0"/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8579201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30588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2116BB-BC87-4BB5-A6C2-4175CEA4146D}" type="slidenum">
              <a:rPr lang="ru-RU" smtClean="0"/>
              <a:t>9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08166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Образ слайда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5123" name="Заметки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dirty="0"/>
              <a:t>Заменить на актуальную</a:t>
            </a:r>
          </a:p>
        </p:txBody>
      </p:sp>
      <p:sp>
        <p:nvSpPr>
          <p:cNvPr id="5124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49EFEB3A-28AE-4D98-AAE4-A998E8F519C5}" type="slidenum">
              <a:rPr lang="ru-RU" altLang="ru-RU">
                <a:latin typeface="Calibri" pitchFamily="34" charset="0"/>
              </a:rPr>
              <a:pPr/>
              <a:t>22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r>
              <a:rPr lang="ru-RU" altLang="ru-RU" dirty="0"/>
              <a:t> долю проверить</a:t>
            </a:r>
          </a:p>
        </p:txBody>
      </p:sp>
      <p:sp>
        <p:nvSpPr>
          <p:cNvPr id="7172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83E3B92-F895-45C7-989E-E5804929BBF5}" type="slidenum">
              <a:rPr lang="ru-RU" altLang="ru-RU">
                <a:latin typeface="Calibri" pitchFamily="34" charset="0"/>
              </a:rPr>
              <a:pPr/>
              <a:t>23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21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9220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E72E97E1-80A0-4DB4-86B5-DA9078236EAA}" type="slidenum">
              <a:rPr lang="ru-RU" altLang="ru-RU">
                <a:latin typeface="Calibri" pitchFamily="34" charset="0"/>
              </a:rPr>
              <a:pPr/>
              <a:t>24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126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altLang="ru-RU"/>
          </a:p>
        </p:txBody>
      </p:sp>
      <p:sp>
        <p:nvSpPr>
          <p:cNvPr id="11268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7201995-6F85-4D0F-A3E8-E9F7C5A7C2B2}" type="slidenum">
              <a:rPr lang="ru-RU" altLang="ru-RU">
                <a:latin typeface="Calibri" pitchFamily="34" charset="0"/>
              </a:rPr>
              <a:pPr/>
              <a:t>25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3316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7729DE57-A598-4887-A1C1-DB4069433250}" type="slidenum">
              <a:rPr lang="ru-RU" altLang="ru-RU">
                <a:latin typeface="Calibri" pitchFamily="34" charset="0"/>
              </a:rPr>
              <a:pPr/>
              <a:t>26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5364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AD8F3A11-1149-4CB6-9BD0-90E400143ADE}" type="slidenum">
              <a:rPr lang="ru-RU" altLang="ru-RU">
                <a:latin typeface="Calibri" pitchFamily="34" charset="0"/>
              </a:rPr>
              <a:pPr/>
              <a:t>27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17412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1E5991B-5465-40A1-A04B-41F7D3ADB99B}" type="slidenum">
              <a:rPr lang="ru-RU" altLang="ru-RU">
                <a:latin typeface="Calibri" pitchFamily="34" charset="0"/>
              </a:rPr>
              <a:pPr/>
              <a:t>28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21508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D2B36AC-AEDE-416A-AC02-9CFC742B44A3}" type="slidenum">
              <a:rPr lang="ru-RU" altLang="ru-RU">
                <a:latin typeface="Calibri" pitchFamily="34" charset="0"/>
              </a:rPr>
              <a:pPr/>
              <a:t>29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23556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6AC8835-480B-42C1-96BF-7841B96D113C}" type="slidenum">
              <a:rPr lang="ru-RU" altLang="ru-RU">
                <a:latin typeface="Calibri" pitchFamily="34" charset="0"/>
              </a:rPr>
              <a:pPr/>
              <a:t>30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60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25604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C5D159B-5A6C-48C8-B5CB-667D5655B814}" type="slidenum">
              <a:rPr lang="ru-RU" altLang="ru-RU">
                <a:latin typeface="Calibri" pitchFamily="34" charset="0"/>
              </a:rPr>
              <a:pPr/>
              <a:t>31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27652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3EB84CC5-EE9A-4633-87A3-2D95242D6095}" type="slidenum">
              <a:rPr lang="ru-RU" altLang="ru-RU">
                <a:latin typeface="Calibri" pitchFamily="34" charset="0"/>
              </a:rPr>
              <a:pPr/>
              <a:t>32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29700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1187522-731E-4F0F-9417-E401491752DD}" type="slidenum">
              <a:rPr lang="ru-RU" altLang="ru-RU">
                <a:latin typeface="Calibri" pitchFamily="34" charset="0"/>
              </a:rPr>
              <a:pPr/>
              <a:t>33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1748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8BFA2CB7-A4FD-4947-B741-5F573D57F814}" type="slidenum">
              <a:rPr lang="ru-RU" altLang="ru-RU">
                <a:latin typeface="Calibri" pitchFamily="34" charset="0"/>
              </a:rPr>
              <a:pPr/>
              <a:t>34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3796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6B13269E-7B65-43A3-8A46-15E57A2DB32F}" type="slidenum">
              <a:rPr lang="ru-RU" altLang="ru-RU">
                <a:latin typeface="Calibri" pitchFamily="34" charset="0"/>
              </a:rPr>
              <a:pPr/>
              <a:t>35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5843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5844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31C37FEB-A348-4CA3-BAD6-E29996624654}" type="slidenum">
              <a:rPr lang="ru-RU" altLang="ru-RU">
                <a:latin typeface="Calibri" pitchFamily="34" charset="0"/>
              </a:rPr>
              <a:pPr/>
              <a:t>36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789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ru-RU" altLang="ru-RU"/>
          </a:p>
        </p:txBody>
      </p:sp>
      <p:sp>
        <p:nvSpPr>
          <p:cNvPr id="37892" name="Номер слайда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fld id="{93BC2AC9-EF92-4043-A291-0E84CB181490}" type="slidenum">
              <a:rPr lang="ru-RU" altLang="ru-RU">
                <a:latin typeface="Calibri" pitchFamily="34" charset="0"/>
              </a:rPr>
              <a:pPr/>
              <a:t>37</a:t>
            </a:fld>
            <a:endParaRPr lang="ru-RU" altLang="ru-RU">
              <a:latin typeface="Calibri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3" Type="http://schemas.openxmlformats.org/officeDocument/2006/relationships/image" Target="../media/image9.svg"/><Relationship Id="rId7" Type="http://schemas.openxmlformats.org/officeDocument/2006/relationships/image" Target="../media/image13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png"/><Relationship Id="rId11" Type="http://schemas.openxmlformats.org/officeDocument/2006/relationships/image" Target="../media/image17.svg"/><Relationship Id="rId5" Type="http://schemas.openxmlformats.org/officeDocument/2006/relationships/image" Target="../media/image11.sv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sv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13" Type="http://schemas.openxmlformats.org/officeDocument/2006/relationships/image" Target="../media/image25.png"/><Relationship Id="rId18" Type="http://schemas.openxmlformats.org/officeDocument/2006/relationships/image" Target="../media/image30.svg"/><Relationship Id="rId3" Type="http://schemas.openxmlformats.org/officeDocument/2006/relationships/image" Target="../media/image19.png"/><Relationship Id="rId7" Type="http://schemas.openxmlformats.org/officeDocument/2006/relationships/image" Target="../media/image21.png"/><Relationship Id="rId12" Type="http://schemas.openxmlformats.org/officeDocument/2006/relationships/image" Target="../media/image24.svg"/><Relationship Id="rId17" Type="http://schemas.openxmlformats.org/officeDocument/2006/relationships/image" Target="../media/image29.png"/><Relationship Id="rId2" Type="http://schemas.openxmlformats.org/officeDocument/2006/relationships/image" Target="../media/image18.png"/><Relationship Id="rId16" Type="http://schemas.openxmlformats.org/officeDocument/2006/relationships/image" Target="../media/image28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11" Type="http://schemas.openxmlformats.org/officeDocument/2006/relationships/image" Target="../media/image23.png"/><Relationship Id="rId5" Type="http://schemas.openxmlformats.org/officeDocument/2006/relationships/image" Target="../media/image20.png"/><Relationship Id="rId15" Type="http://schemas.openxmlformats.org/officeDocument/2006/relationships/image" Target="../media/image27.png"/><Relationship Id="rId10" Type="http://schemas.openxmlformats.org/officeDocument/2006/relationships/image" Target="../media/image17.svg"/><Relationship Id="rId19" Type="http://schemas.openxmlformats.org/officeDocument/2006/relationships/image" Target="../media/image31.jpeg"/><Relationship Id="rId4" Type="http://schemas.openxmlformats.org/officeDocument/2006/relationships/image" Target="../media/image4.svg"/><Relationship Id="rId9" Type="http://schemas.openxmlformats.org/officeDocument/2006/relationships/image" Target="../media/image22.png"/><Relationship Id="rId14" Type="http://schemas.openxmlformats.org/officeDocument/2006/relationships/image" Target="../media/image26.sv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4" Type="http://schemas.openxmlformats.org/officeDocument/2006/relationships/chart" Target="../charts/char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image" Target="../media/image37.sv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0.pn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9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5" Type="http://schemas.openxmlformats.org/officeDocument/2006/relationships/image" Target="../media/image40.png"/><Relationship Id="rId4" Type="http://schemas.openxmlformats.org/officeDocument/2006/relationships/image" Target="../media/image4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5" Type="http://schemas.openxmlformats.org/officeDocument/2006/relationships/image" Target="../media/image40.png"/><Relationship Id="rId4" Type="http://schemas.openxmlformats.org/officeDocument/2006/relationships/image" Target="../media/image47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1.png"/><Relationship Id="rId3" Type="http://schemas.openxmlformats.org/officeDocument/2006/relationships/image" Target="../media/image47.png"/><Relationship Id="rId7" Type="http://schemas.openxmlformats.org/officeDocument/2006/relationships/image" Target="../media/image5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9.png"/><Relationship Id="rId5" Type="http://schemas.openxmlformats.org/officeDocument/2006/relationships/image" Target="../media/image48.png"/><Relationship Id="rId4" Type="http://schemas.openxmlformats.org/officeDocument/2006/relationships/image" Target="../media/image40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5" Type="http://schemas.openxmlformats.org/officeDocument/2006/relationships/image" Target="../media/image40.png"/><Relationship Id="rId4" Type="http://schemas.openxmlformats.org/officeDocument/2006/relationships/image" Target="../media/image47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40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4.xml"/><Relationship Id="rId6" Type="http://schemas.openxmlformats.org/officeDocument/2006/relationships/image" Target="../media/image53.png"/><Relationship Id="rId5" Type="http://schemas.openxmlformats.org/officeDocument/2006/relationships/image" Target="../media/image52.png"/><Relationship Id="rId4" Type="http://schemas.openxmlformats.org/officeDocument/2006/relationships/image" Target="../media/image47.png"/><Relationship Id="rId9" Type="http://schemas.openxmlformats.org/officeDocument/2006/relationships/image" Target="../media/image55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5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47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58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6.xml"/><Relationship Id="rId6" Type="http://schemas.openxmlformats.org/officeDocument/2006/relationships/image" Target="../media/image57.png"/><Relationship Id="rId5" Type="http://schemas.openxmlformats.org/officeDocument/2006/relationships/image" Target="../media/image40.png"/><Relationship Id="rId4" Type="http://schemas.openxmlformats.org/officeDocument/2006/relationships/image" Target="../media/image4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7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47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8.xml"/><Relationship Id="rId6" Type="http://schemas.openxmlformats.org/officeDocument/2006/relationships/image" Target="../media/image59.png"/><Relationship Id="rId5" Type="http://schemas.openxmlformats.org/officeDocument/2006/relationships/image" Target="../media/image40.png"/><Relationship Id="rId4" Type="http://schemas.openxmlformats.org/officeDocument/2006/relationships/image" Target="../media/image47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9.xml"/><Relationship Id="rId6" Type="http://schemas.openxmlformats.org/officeDocument/2006/relationships/image" Target="../media/image40.png"/><Relationship Id="rId5" Type="http://schemas.openxmlformats.org/officeDocument/2006/relationships/image" Target="../media/image56.png"/><Relationship Id="rId4" Type="http://schemas.openxmlformats.org/officeDocument/2006/relationships/image" Target="../media/image47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0.xml"/><Relationship Id="rId6" Type="http://schemas.openxmlformats.org/officeDocument/2006/relationships/image" Target="../media/image60.png"/><Relationship Id="rId5" Type="http://schemas.openxmlformats.org/officeDocument/2006/relationships/image" Target="../media/image40.png"/><Relationship Id="rId4" Type="http://schemas.openxmlformats.org/officeDocument/2006/relationships/image" Target="../media/image4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1.xml"/><Relationship Id="rId5" Type="http://schemas.openxmlformats.org/officeDocument/2006/relationships/image" Target="../media/image40.png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62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2.xml"/><Relationship Id="rId6" Type="http://schemas.openxmlformats.org/officeDocument/2006/relationships/image" Target="../media/image40.png"/><Relationship Id="rId5" Type="http://schemas.openxmlformats.org/officeDocument/2006/relationships/image" Target="../media/image47.png"/><Relationship Id="rId4" Type="http://schemas.openxmlformats.org/officeDocument/2006/relationships/image" Target="../media/image6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64.png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3.xml"/><Relationship Id="rId6" Type="http://schemas.openxmlformats.org/officeDocument/2006/relationships/image" Target="../media/image63.png"/><Relationship Id="rId5" Type="http://schemas.openxmlformats.org/officeDocument/2006/relationships/image" Target="../media/image40.png"/><Relationship Id="rId4" Type="http://schemas.openxmlformats.org/officeDocument/2006/relationships/image" Target="../media/image47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4.xml"/><Relationship Id="rId5" Type="http://schemas.openxmlformats.org/officeDocument/2006/relationships/image" Target="../media/image65.png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png"/><Relationship Id="rId3" Type="http://schemas.openxmlformats.org/officeDocument/2006/relationships/hyperlink" Target="mailto:Info@stravita.by" TargetMode="External"/><Relationship Id="rId7" Type="http://schemas.openxmlformats.org/officeDocument/2006/relationships/image" Target="../media/image68.png"/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7.png"/><Relationship Id="rId5" Type="http://schemas.openxmlformats.org/officeDocument/2006/relationships/image" Target="../media/image40.png"/><Relationship Id="rId4" Type="http://schemas.openxmlformats.org/officeDocument/2006/relationships/image" Target="../media/image47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73.png"/><Relationship Id="rId3" Type="http://schemas.openxmlformats.org/officeDocument/2006/relationships/image" Target="../media/image8.png"/><Relationship Id="rId7" Type="http://schemas.openxmlformats.org/officeDocument/2006/relationships/image" Target="../media/image72.png"/><Relationship Id="rId12" Type="http://schemas.openxmlformats.org/officeDocument/2006/relationships/image" Target="../media/image77.png"/><Relationship Id="rId2" Type="http://schemas.openxmlformats.org/officeDocument/2006/relationships/image" Target="../media/image70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svg"/><Relationship Id="rId11" Type="http://schemas.openxmlformats.org/officeDocument/2006/relationships/image" Target="../media/image76.png"/><Relationship Id="rId5" Type="http://schemas.openxmlformats.org/officeDocument/2006/relationships/image" Target="../media/image71.png"/><Relationship Id="rId10" Type="http://schemas.openxmlformats.org/officeDocument/2006/relationships/image" Target="../media/image75.png"/><Relationship Id="rId4" Type="http://schemas.openxmlformats.org/officeDocument/2006/relationships/image" Target="../media/image9.svg"/><Relationship Id="rId9" Type="http://schemas.openxmlformats.org/officeDocument/2006/relationships/image" Target="../media/image74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image" Target="../media/image79.png"/><Relationship Id="rId7" Type="http://schemas.openxmlformats.org/officeDocument/2006/relationships/image" Target="../media/image80.png"/><Relationship Id="rId2" Type="http://schemas.openxmlformats.org/officeDocument/2006/relationships/image" Target="../media/image78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7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image" Target="../media/image8.png"/><Relationship Id="rId7" Type="http://schemas.openxmlformats.org/officeDocument/2006/relationships/image" Target="../media/image85.png"/><Relationship Id="rId2" Type="http://schemas.openxmlformats.org/officeDocument/2006/relationships/image" Target="../media/image82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9.svg"/></Relationships>
</file>

<file path=ppt/slides/_rels/slide4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88.png"/><Relationship Id="rId7" Type="http://schemas.openxmlformats.org/officeDocument/2006/relationships/image" Target="../media/image8.png"/><Relationship Id="rId2" Type="http://schemas.openxmlformats.org/officeDocument/2006/relationships/image" Target="../media/image8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1.png"/><Relationship Id="rId5" Type="http://schemas.openxmlformats.org/officeDocument/2006/relationships/image" Target="../media/image90.jpeg"/><Relationship Id="rId4" Type="http://schemas.openxmlformats.org/officeDocument/2006/relationships/image" Target="../media/image8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Group 11"/>
          <p:cNvGrpSpPr/>
          <p:nvPr/>
        </p:nvGrpSpPr>
        <p:grpSpPr>
          <a:xfrm>
            <a:off x="11854231" y="114300"/>
            <a:ext cx="2520000" cy="2520000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A4E5E0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5640309" y="114300"/>
            <a:ext cx="2520000" cy="2520000"/>
            <a:chOff x="0" y="0"/>
            <a:chExt cx="812800" cy="812800"/>
          </a:xfrm>
        </p:grpSpPr>
        <p:sp>
          <p:nvSpPr>
            <p:cNvPr id="15" name="Freeform 15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A4E5E0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165"/>
                </a:lnSpc>
              </a:pPr>
              <a:endParaRPr/>
            </a:p>
          </p:txBody>
        </p:sp>
      </p:grpSp>
      <p:sp>
        <p:nvSpPr>
          <p:cNvPr id="20" name="AutoShape 20"/>
          <p:cNvSpPr/>
          <p:nvPr/>
        </p:nvSpPr>
        <p:spPr>
          <a:xfrm rot="-5400000">
            <a:off x="13900494" y="1299578"/>
            <a:ext cx="2196944" cy="0"/>
          </a:xfrm>
          <a:prstGeom prst="line">
            <a:avLst/>
          </a:prstGeom>
          <a:ln w="28575" cap="rnd">
            <a:solidFill>
              <a:srgbClr val="BCCBCE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22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295877" y="500491"/>
            <a:ext cx="1257754" cy="1168139"/>
          </a:xfrm>
          <a:prstGeom prst="rect">
            <a:avLst/>
          </a:prstGeom>
        </p:spPr>
      </p:pic>
      <p:pic>
        <p:nvPicPr>
          <p:cNvPr id="24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2711038" y="518714"/>
            <a:ext cx="975197" cy="927656"/>
          </a:xfrm>
          <a:prstGeom prst="rect">
            <a:avLst/>
          </a:prstGeom>
        </p:spPr>
      </p:pic>
      <p:sp>
        <p:nvSpPr>
          <p:cNvPr id="25" name="TextBox 25"/>
          <p:cNvSpPr txBox="1"/>
          <p:nvPr/>
        </p:nvSpPr>
        <p:spPr>
          <a:xfrm>
            <a:off x="3124200" y="866092"/>
            <a:ext cx="7132285" cy="102592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8005"/>
              </a:lnSpc>
              <a:spcBef>
                <a:spcPct val="0"/>
              </a:spcBef>
            </a:pPr>
            <a:r>
              <a:rPr lang="en-US" sz="4800" dirty="0">
                <a:solidFill>
                  <a:srgbClr val="26867D"/>
                </a:solidFill>
                <a:latin typeface="Oswald Bold"/>
              </a:rPr>
              <a:t>КЛЮЧЕВЫЕ ВОПРОСЫ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11874977" y="1099290"/>
            <a:ext cx="2642070" cy="1092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863"/>
              </a:lnSpc>
              <a:spcBef>
                <a:spcPct val="0"/>
              </a:spcBef>
            </a:pPr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Garet ExtraBold"/>
              </a:rPr>
              <a:t>G2B</a:t>
            </a:r>
          </a:p>
        </p:txBody>
      </p:sp>
      <p:sp>
        <p:nvSpPr>
          <p:cNvPr id="27" name="TextBox 27"/>
          <p:cNvSpPr txBox="1"/>
          <p:nvPr/>
        </p:nvSpPr>
        <p:spPr>
          <a:xfrm>
            <a:off x="15645930" y="1379053"/>
            <a:ext cx="2642070" cy="109228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9863"/>
              </a:lnSpc>
              <a:spcBef>
                <a:spcPct val="0"/>
              </a:spcBef>
            </a:pPr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Garet ExtraBold"/>
              </a:rPr>
              <a:t>G2C</a:t>
            </a:r>
          </a:p>
        </p:txBody>
      </p:sp>
      <p:sp>
        <p:nvSpPr>
          <p:cNvPr id="35" name="TextBox 29"/>
          <p:cNvSpPr txBox="1"/>
          <p:nvPr/>
        </p:nvSpPr>
        <p:spPr>
          <a:xfrm>
            <a:off x="1077771" y="3390900"/>
            <a:ext cx="17483024" cy="812530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>
            <a:defPPr>
              <a:defRPr lang="en-US"/>
            </a:defPPr>
            <a:lvl1pPr>
              <a:lnSpc>
                <a:spcPts val="2727"/>
              </a:lnSpc>
              <a:defRPr sz="4400" b="1" spc="128">
                <a:solidFill>
                  <a:srgbClr val="546873"/>
                </a:solidFill>
                <a:latin typeface="Arimo"/>
              </a:defRPr>
            </a:lvl1pPr>
          </a:lstStyle>
          <a:p>
            <a:pPr>
              <a:lnSpc>
                <a:spcPct val="100000"/>
              </a:lnSpc>
            </a:pPr>
            <a:r>
              <a:rPr lang="ru-RU" sz="4800" b="0" dirty="0">
                <a:solidFill>
                  <a:srgbClr val="44566A"/>
                </a:solidFill>
                <a:latin typeface="Oswald"/>
              </a:rPr>
              <a:t>1. Пенсионное обеспечение граждан 	</a:t>
            </a:r>
          </a:p>
          <a:p>
            <a:pPr>
              <a:lnSpc>
                <a:spcPct val="100000"/>
              </a:lnSpc>
            </a:pPr>
            <a:endParaRPr lang="ru-RU" sz="4800" b="0" dirty="0">
              <a:solidFill>
                <a:srgbClr val="44566A"/>
              </a:solidFill>
              <a:latin typeface="Oswald"/>
            </a:endParaRPr>
          </a:p>
          <a:p>
            <a:pPr>
              <a:lnSpc>
                <a:spcPct val="100000"/>
              </a:lnSpc>
            </a:pPr>
            <a:r>
              <a:rPr lang="ru-RU" sz="4800" b="0" dirty="0">
                <a:solidFill>
                  <a:srgbClr val="44566A"/>
                </a:solidFill>
                <a:latin typeface="Oswald"/>
              </a:rPr>
              <a:t>2</a:t>
            </a:r>
            <a:r>
              <a:rPr lang="en-US" sz="4800" b="0" dirty="0">
                <a:solidFill>
                  <a:srgbClr val="44566A"/>
                </a:solidFill>
                <a:latin typeface="Oswald"/>
              </a:rPr>
              <a:t>. </a:t>
            </a:r>
            <a:r>
              <a:rPr lang="ru-RU" sz="4800" b="0" dirty="0">
                <a:solidFill>
                  <a:srgbClr val="44566A"/>
                </a:solidFill>
                <a:latin typeface="Oswald"/>
              </a:rPr>
              <a:t>Система государственного социального страхования</a:t>
            </a:r>
          </a:p>
          <a:p>
            <a:pPr>
              <a:lnSpc>
                <a:spcPct val="100000"/>
              </a:lnSpc>
            </a:pPr>
            <a:endParaRPr lang="ru-RU" sz="4800" b="0" dirty="0">
              <a:solidFill>
                <a:srgbClr val="44566A"/>
              </a:solidFill>
              <a:latin typeface="Oswald"/>
            </a:endParaRPr>
          </a:p>
          <a:p>
            <a:pPr>
              <a:lnSpc>
                <a:spcPct val="100000"/>
              </a:lnSpc>
            </a:pPr>
            <a:r>
              <a:rPr lang="ru-RU" sz="4800" b="0" dirty="0">
                <a:solidFill>
                  <a:srgbClr val="44566A"/>
                </a:solidFill>
                <a:latin typeface="Oswald"/>
              </a:rPr>
              <a:t>3. Программа добровольного страхования дополнительной накопительной пенсии с финансовой поддержкой государства</a:t>
            </a:r>
          </a:p>
          <a:p>
            <a:pPr>
              <a:lnSpc>
                <a:spcPct val="100000"/>
              </a:lnSpc>
            </a:pPr>
            <a:endParaRPr lang="ru-RU" sz="4800" b="0" dirty="0">
              <a:solidFill>
                <a:srgbClr val="44566A"/>
              </a:solidFill>
              <a:latin typeface="Oswald"/>
            </a:endParaRPr>
          </a:p>
          <a:p>
            <a:pPr>
              <a:lnSpc>
                <a:spcPct val="100000"/>
              </a:lnSpc>
            </a:pPr>
            <a:r>
              <a:rPr lang="ru-RU" sz="4800" b="0" dirty="0">
                <a:solidFill>
                  <a:srgbClr val="44566A"/>
                </a:solidFill>
                <a:latin typeface="Oswald"/>
              </a:rPr>
              <a:t>4. Мобильное приложение «ФСЗН» - больше информации о себе</a:t>
            </a:r>
          </a:p>
          <a:p>
            <a:pPr>
              <a:lnSpc>
                <a:spcPct val="100000"/>
              </a:lnSpc>
            </a:pPr>
            <a:endParaRPr lang="ru-RU" sz="4800" b="0" dirty="0">
              <a:solidFill>
                <a:srgbClr val="44566A"/>
              </a:solidFill>
              <a:latin typeface="Oswald"/>
            </a:endParaRPr>
          </a:p>
          <a:p>
            <a:pPr>
              <a:lnSpc>
                <a:spcPct val="100000"/>
              </a:lnSpc>
            </a:pPr>
            <a:endParaRPr lang="ru-RU" sz="4800" b="0" dirty="0">
              <a:solidFill>
                <a:srgbClr val="44566A"/>
              </a:solidFill>
              <a:latin typeface="Oswald"/>
            </a:endParaRPr>
          </a:p>
          <a:p>
            <a:pPr>
              <a:lnSpc>
                <a:spcPct val="100000"/>
              </a:lnSpc>
            </a:pPr>
            <a:endParaRPr lang="ru-RU" sz="4800" b="0" dirty="0">
              <a:solidFill>
                <a:srgbClr val="44566A"/>
              </a:solidFill>
              <a:latin typeface="Oswald"/>
            </a:endParaRPr>
          </a:p>
        </p:txBody>
      </p:sp>
    </p:spTree>
    <p:extLst>
      <p:ext uri="{BB962C8B-B14F-4D97-AF65-F5344CB8AC3E}">
        <p14:creationId xmlns:p14="http://schemas.microsoft.com/office/powerpoint/2010/main" val="32381315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 rot="-2358749">
            <a:off x="17082974" y="-2239774"/>
            <a:ext cx="3086100" cy="6549888"/>
            <a:chOff x="0" y="0"/>
            <a:chExt cx="812800" cy="172507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1725074"/>
            </a:xfrm>
            <a:custGeom>
              <a:avLst/>
              <a:gdLst/>
              <a:ahLst/>
              <a:cxnLst/>
              <a:rect l="l" t="t" r="r" b="b"/>
              <a:pathLst>
                <a:path w="812800" h="1725074">
                  <a:moveTo>
                    <a:pt x="0" y="0"/>
                  </a:moveTo>
                  <a:lnTo>
                    <a:pt x="812800" y="0"/>
                  </a:lnTo>
                  <a:lnTo>
                    <a:pt x="812800" y="1725074"/>
                  </a:lnTo>
                  <a:lnTo>
                    <a:pt x="0" y="1725074"/>
                  </a:lnTo>
                  <a:close/>
                </a:path>
              </a:pathLst>
            </a:custGeom>
            <a:solidFill>
              <a:srgbClr val="37BEB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2358749">
            <a:off x="17297286" y="-2793932"/>
            <a:ext cx="3086100" cy="6549888"/>
            <a:chOff x="0" y="0"/>
            <a:chExt cx="812800" cy="172507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1725074"/>
            </a:xfrm>
            <a:custGeom>
              <a:avLst/>
              <a:gdLst/>
              <a:ahLst/>
              <a:cxnLst/>
              <a:rect l="l" t="t" r="r" b="b"/>
              <a:pathLst>
                <a:path w="812800" h="1725074">
                  <a:moveTo>
                    <a:pt x="0" y="0"/>
                  </a:moveTo>
                  <a:lnTo>
                    <a:pt x="812800" y="0"/>
                  </a:lnTo>
                  <a:lnTo>
                    <a:pt x="812800" y="1725074"/>
                  </a:lnTo>
                  <a:lnTo>
                    <a:pt x="0" y="172507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>
              <a:solidFill>
                <a:srgbClr val="FFFFFF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9" name="TextBox 19"/>
          <p:cNvSpPr txBox="1"/>
          <p:nvPr/>
        </p:nvSpPr>
        <p:spPr>
          <a:xfrm>
            <a:off x="507107" y="3813646"/>
            <a:ext cx="10744200" cy="44935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4800" dirty="0">
                <a:solidFill>
                  <a:srgbClr val="217169"/>
                </a:solidFill>
                <a:latin typeface="Oswald Bold"/>
              </a:rPr>
              <a:t>ПЕНСИОННОЕ ОБЕСПЕЧЕНИЕ ГРАЖДАН </a:t>
            </a:r>
          </a:p>
          <a:p>
            <a:pPr algn="ctr"/>
            <a:endParaRPr lang="ru-RU" sz="4800" dirty="0">
              <a:solidFill>
                <a:srgbClr val="217169"/>
              </a:solidFill>
              <a:latin typeface="Oswald Bold"/>
            </a:endParaRPr>
          </a:p>
          <a:p>
            <a:pPr algn="r"/>
            <a:endParaRPr lang="ru-RU" sz="2800" spc="128" dirty="0">
              <a:solidFill>
                <a:srgbClr val="44566A"/>
              </a:solidFill>
              <a:latin typeface="Oswald"/>
            </a:endParaRPr>
          </a:p>
          <a:p>
            <a:pPr algn="r"/>
            <a:endParaRPr lang="ru-RU" sz="2800" spc="128" dirty="0">
              <a:solidFill>
                <a:srgbClr val="44566A"/>
              </a:solidFill>
              <a:latin typeface="Oswald"/>
            </a:endParaRPr>
          </a:p>
          <a:p>
            <a:pPr algn="r"/>
            <a:endParaRPr lang="ru-RU" sz="2800" spc="128" dirty="0">
              <a:solidFill>
                <a:srgbClr val="44566A"/>
              </a:solidFill>
              <a:latin typeface="Oswald"/>
            </a:endParaRPr>
          </a:p>
          <a:p>
            <a:pPr algn="r"/>
            <a:endParaRPr lang="ru-RU" sz="2800" spc="128" dirty="0">
              <a:solidFill>
                <a:srgbClr val="44566A"/>
              </a:solidFill>
              <a:latin typeface="Oswald"/>
            </a:endParaRPr>
          </a:p>
          <a:p>
            <a:pPr algn="r"/>
            <a:r>
              <a:rPr lang="ru-RU" sz="2800" spc="128" dirty="0">
                <a:solidFill>
                  <a:srgbClr val="44566A"/>
                </a:solidFill>
                <a:latin typeface="Oswald"/>
              </a:rPr>
              <a:t>КОВАЛЬКОВ Валерий Валерьевич, </a:t>
            </a:r>
          </a:p>
          <a:p>
            <a:pPr algn="r"/>
            <a:r>
              <a:rPr lang="ru-RU" sz="2800" spc="128" dirty="0">
                <a:solidFill>
                  <a:srgbClr val="44566A"/>
                </a:solidFill>
                <a:latin typeface="Oswald"/>
              </a:rPr>
              <a:t>заместитель Министра труда и социальной защиты</a:t>
            </a:r>
            <a:br>
              <a:rPr lang="ru-RU" sz="2800" spc="128" dirty="0">
                <a:solidFill>
                  <a:srgbClr val="44566A"/>
                </a:solidFill>
                <a:latin typeface="Oswald"/>
              </a:rPr>
            </a:br>
            <a:r>
              <a:rPr lang="ru-RU" sz="2800" spc="128" dirty="0">
                <a:solidFill>
                  <a:srgbClr val="44566A"/>
                </a:solidFill>
                <a:latin typeface="Oswald"/>
              </a:rPr>
              <a:t>Республики Беларусь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887200" y="94869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2</a:t>
            </a:fld>
            <a:endParaRPr lang="en-US" dirty="0"/>
          </a:p>
        </p:txBody>
      </p:sp>
      <p:grpSp>
        <p:nvGrpSpPr>
          <p:cNvPr id="16" name="Group 11"/>
          <p:cNvGrpSpPr>
            <a:grpSpLocks noChangeAspect="1"/>
          </p:cNvGrpSpPr>
          <p:nvPr/>
        </p:nvGrpSpPr>
        <p:grpSpPr>
          <a:xfrm>
            <a:off x="11085657" y="1765372"/>
            <a:ext cx="7202343" cy="7202314"/>
            <a:chOff x="0" y="0"/>
            <a:chExt cx="6350000" cy="6349975"/>
          </a:xfrm>
        </p:grpSpPr>
        <p:sp>
          <p:nvSpPr>
            <p:cNvPr id="17" name="Freeform 12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24906" r="-24906"/>
              </a:stretch>
            </a:blipFill>
          </p:spPr>
        </p:sp>
      </p:grpSp>
      <p:grpSp>
        <p:nvGrpSpPr>
          <p:cNvPr id="18" name="Group 5"/>
          <p:cNvGrpSpPr/>
          <p:nvPr/>
        </p:nvGrpSpPr>
        <p:grpSpPr>
          <a:xfrm rot="-2358749">
            <a:off x="-1043826" y="5603014"/>
            <a:ext cx="3086100" cy="6549888"/>
            <a:chOff x="0" y="0"/>
            <a:chExt cx="812800" cy="1725074"/>
          </a:xfrm>
        </p:grpSpPr>
        <p:sp>
          <p:nvSpPr>
            <p:cNvPr id="19" name="Freeform 6"/>
            <p:cNvSpPr/>
            <p:nvPr/>
          </p:nvSpPr>
          <p:spPr>
            <a:xfrm>
              <a:off x="0" y="0"/>
              <a:ext cx="812800" cy="1725074"/>
            </a:xfrm>
            <a:custGeom>
              <a:avLst/>
              <a:gdLst/>
              <a:ahLst/>
              <a:cxnLst/>
              <a:rect l="l" t="t" r="r" b="b"/>
              <a:pathLst>
                <a:path w="812800" h="1725074">
                  <a:moveTo>
                    <a:pt x="0" y="0"/>
                  </a:moveTo>
                  <a:lnTo>
                    <a:pt x="812800" y="0"/>
                  </a:lnTo>
                  <a:lnTo>
                    <a:pt x="812800" y="1725074"/>
                  </a:lnTo>
                  <a:lnTo>
                    <a:pt x="0" y="1725074"/>
                  </a:lnTo>
                  <a:close/>
                </a:path>
              </a:pathLst>
            </a:custGeom>
            <a:solidFill>
              <a:srgbClr val="37BEB0"/>
            </a:solidFill>
          </p:spPr>
        </p:sp>
        <p:sp>
          <p:nvSpPr>
            <p:cNvPr id="20" name="TextBox 7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8"/>
          <p:cNvGrpSpPr/>
          <p:nvPr/>
        </p:nvGrpSpPr>
        <p:grpSpPr>
          <a:xfrm rot="-2358749">
            <a:off x="-1342425" y="5913387"/>
            <a:ext cx="3086100" cy="6549888"/>
            <a:chOff x="0" y="0"/>
            <a:chExt cx="812800" cy="1725074"/>
          </a:xfrm>
        </p:grpSpPr>
        <p:sp>
          <p:nvSpPr>
            <p:cNvPr id="22" name="Freeform 9"/>
            <p:cNvSpPr/>
            <p:nvPr/>
          </p:nvSpPr>
          <p:spPr>
            <a:xfrm>
              <a:off x="0" y="0"/>
              <a:ext cx="812800" cy="1725074"/>
            </a:xfrm>
            <a:custGeom>
              <a:avLst/>
              <a:gdLst/>
              <a:ahLst/>
              <a:cxnLst/>
              <a:rect l="l" t="t" r="r" b="b"/>
              <a:pathLst>
                <a:path w="812800" h="1725074">
                  <a:moveTo>
                    <a:pt x="0" y="0"/>
                  </a:moveTo>
                  <a:lnTo>
                    <a:pt x="812800" y="0"/>
                  </a:lnTo>
                  <a:lnTo>
                    <a:pt x="812800" y="1725074"/>
                  </a:lnTo>
                  <a:lnTo>
                    <a:pt x="0" y="172507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>
              <a:solidFill>
                <a:srgbClr val="FFFFFF"/>
              </a:solidFill>
            </a:ln>
          </p:spPr>
        </p:sp>
        <p:sp>
          <p:nvSpPr>
            <p:cNvPr id="23" name="TextBox 10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24" name="Рисунок 5">
            <a:extLst>
              <a:ext uri="{FF2B5EF4-FFF2-40B4-BE49-F238E27FC236}">
                <a16:creationId xmlns:a16="http://schemas.microsoft.com/office/drawing/2014/main" id="{14198152-64AC-F18E-38FF-936E5F9465A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0200" y="221090"/>
            <a:ext cx="2620124" cy="2730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3336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Заголовок 3"/>
          <p:cNvSpPr>
            <a:spLocks noGrp="1"/>
          </p:cNvSpPr>
          <p:nvPr>
            <p:ph type="title"/>
          </p:nvPr>
        </p:nvSpPr>
        <p:spPr>
          <a:xfrm>
            <a:off x="1654197" y="390527"/>
            <a:ext cx="15411450" cy="1714500"/>
          </a:xfrm>
        </p:spPr>
        <p:txBody>
          <a:bodyPr>
            <a:normAutofit/>
          </a:bodyPr>
          <a:lstStyle/>
          <a:p>
            <a:r>
              <a:rPr lang="ru-RU" altLang="ru-RU" sz="3900" b="1" dirty="0">
                <a:solidFill>
                  <a:srgbClr val="000000"/>
                </a:solidFill>
                <a:latin typeface="Arial" charset="0"/>
                <a:ea typeface="+mn-ea"/>
                <a:cs typeface="Arial" charset="0"/>
              </a:rPr>
              <a:t>Пенсионная система </a:t>
            </a:r>
            <a:br>
              <a:rPr lang="ru-RU" altLang="ru-RU" sz="3900" b="1" dirty="0">
                <a:solidFill>
                  <a:srgbClr val="000000"/>
                </a:solidFill>
                <a:latin typeface="Arial" charset="0"/>
                <a:ea typeface="+mn-ea"/>
                <a:cs typeface="Arial" charset="0"/>
              </a:rPr>
            </a:br>
            <a:endParaRPr lang="ru-RU" altLang="ru-RU" sz="3900" b="1" dirty="0">
              <a:solidFill>
                <a:srgbClr val="000000"/>
              </a:solidFill>
              <a:latin typeface="Arial" charset="0"/>
              <a:ea typeface="+mn-ea"/>
              <a:cs typeface="Arial" charset="0"/>
            </a:endParaRPr>
          </a:p>
        </p:txBody>
      </p:sp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val="332955731"/>
              </p:ext>
            </p:extLst>
          </p:nvPr>
        </p:nvGraphicFramePr>
        <p:xfrm>
          <a:off x="1655168" y="9607997"/>
          <a:ext cx="15985776" cy="72604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7" name="Скругленный прямоугольник 4"/>
          <p:cNvSpPr/>
          <p:nvPr/>
        </p:nvSpPr>
        <p:spPr>
          <a:xfrm>
            <a:off x="983041" y="2317274"/>
            <a:ext cx="6946926" cy="1499165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4428" tIns="36285" rIns="54428" bIns="36285" numCol="1" spcCol="2268" anchor="ctr" anchorCtr="0">
            <a:noAutofit/>
          </a:bodyPr>
          <a:lstStyle/>
          <a:p>
            <a:pPr algn="ctr" defTabSz="126999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Пенсия от государства</a:t>
            </a:r>
          </a:p>
        </p:txBody>
      </p:sp>
      <p:sp>
        <p:nvSpPr>
          <p:cNvPr id="13" name="Скругленный прямоугольник 4"/>
          <p:cNvSpPr/>
          <p:nvPr/>
        </p:nvSpPr>
        <p:spPr>
          <a:xfrm>
            <a:off x="2045832" y="7644425"/>
            <a:ext cx="5904656" cy="217794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4428" tIns="36285" rIns="54428" bIns="36285" numCol="1" spcCol="2268" anchor="ctr" anchorCtr="0">
            <a:noAutofit/>
          </a:bodyPr>
          <a:lstStyle/>
          <a:p>
            <a:pPr lvl="0" algn="ctr"/>
            <a:endParaRPr lang="ru-RU" sz="2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0" algn="ctr"/>
            <a:r>
              <a:rPr lang="ru-RU" sz="2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Социальная пенсия гражданам, </a:t>
            </a:r>
          </a:p>
          <a:p>
            <a:pPr lvl="0" algn="ctr"/>
            <a:r>
              <a:rPr lang="ru-RU" sz="2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получающим трудовую пенсию </a:t>
            </a:r>
          </a:p>
          <a:p>
            <a:pPr algn="ctr" defTabSz="126999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endParaRPr lang="ru-RU" sz="2900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8" name="Скругленный прямоугольник 4"/>
          <p:cNvSpPr/>
          <p:nvPr/>
        </p:nvSpPr>
        <p:spPr>
          <a:xfrm>
            <a:off x="2025292" y="4135393"/>
            <a:ext cx="5904656" cy="117756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4428" tIns="36285" rIns="54428" bIns="36285" numCol="1" spcCol="2268" anchor="ctr" anchorCtr="0">
            <a:noAutofit/>
          </a:bodyPr>
          <a:lstStyle/>
          <a:p>
            <a:pPr algn="ctr" defTabSz="126999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Трудовая пенсия</a:t>
            </a:r>
          </a:p>
        </p:txBody>
      </p:sp>
      <p:sp>
        <p:nvSpPr>
          <p:cNvPr id="29" name="Скругленный прямоугольник 4"/>
          <p:cNvSpPr/>
          <p:nvPr/>
        </p:nvSpPr>
        <p:spPr>
          <a:xfrm>
            <a:off x="2025292" y="5633462"/>
            <a:ext cx="5904656" cy="1814297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4428" tIns="36285" rIns="54428" bIns="36285" numCol="1" spcCol="2268" anchor="ctr" anchorCtr="0">
            <a:noAutofit/>
          </a:bodyPr>
          <a:lstStyle/>
          <a:p>
            <a:pPr algn="ctr" defTabSz="1269990">
              <a:lnSpc>
                <a:spcPts val="25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Профессиональная пенсия</a:t>
            </a:r>
          </a:p>
          <a:p>
            <a:pPr algn="ctr" defTabSz="1269990">
              <a:lnSpc>
                <a:spcPts val="25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(неблагоприятные условия труда)</a:t>
            </a:r>
          </a:p>
        </p:txBody>
      </p:sp>
      <p:sp>
        <p:nvSpPr>
          <p:cNvPr id="30" name="Скругленный прямоугольник 4"/>
          <p:cNvSpPr/>
          <p:nvPr/>
        </p:nvSpPr>
        <p:spPr>
          <a:xfrm>
            <a:off x="10177027" y="2317274"/>
            <a:ext cx="7463934" cy="14991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4428" tIns="36285" rIns="54428" bIns="36285" numCol="1" spcCol="2268" anchor="ctr" anchorCtr="0">
            <a:noAutofit/>
          </a:bodyPr>
          <a:lstStyle/>
          <a:p>
            <a:pPr algn="ctr" defTabSz="126999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b="1" kern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Добровольное пенсионное страхование</a:t>
            </a:r>
          </a:p>
        </p:txBody>
      </p:sp>
      <p:sp>
        <p:nvSpPr>
          <p:cNvPr id="31" name="Скругленный прямоугольник 4"/>
          <p:cNvSpPr/>
          <p:nvPr/>
        </p:nvSpPr>
        <p:spPr>
          <a:xfrm>
            <a:off x="11240924" y="4395224"/>
            <a:ext cx="6400020" cy="276451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4428" tIns="36285" rIns="54428" bIns="36285" numCol="1" spcCol="2268" anchor="t" anchorCtr="0">
            <a:noAutofit/>
          </a:bodyPr>
          <a:lstStyle/>
          <a:p>
            <a:pPr algn="ctr" defTabSz="126999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Дополнительное накопительное пенсионное страхование с поддержкой государства</a:t>
            </a:r>
          </a:p>
          <a:p>
            <a:pPr algn="ctr" defTabSz="126999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 1 октября 2022 г.</a:t>
            </a:r>
          </a:p>
          <a:p>
            <a:pPr algn="ctr" defTabSz="1269990">
              <a:lnSpc>
                <a:spcPct val="90000"/>
              </a:lnSpc>
              <a:spcBef>
                <a:spcPts val="1071"/>
              </a:spcBef>
              <a:spcAft>
                <a:spcPct val="35000"/>
              </a:spcAft>
            </a:pPr>
            <a:r>
              <a:rPr lang="ru-RU" sz="2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(программа «три + три») </a:t>
            </a:r>
          </a:p>
        </p:txBody>
      </p:sp>
      <p:sp>
        <p:nvSpPr>
          <p:cNvPr id="32" name="Скругленный прямоугольник 4"/>
          <p:cNvSpPr/>
          <p:nvPr/>
        </p:nvSpPr>
        <p:spPr>
          <a:xfrm>
            <a:off x="11240924" y="7644422"/>
            <a:ext cx="6400020" cy="217793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spcFirstLastPara="0" vert="horz" wrap="square" lIns="54428" tIns="36285" rIns="54428" bIns="36285" numCol="1" spcCol="2268" anchor="ctr" anchorCtr="0">
            <a:noAutofit/>
          </a:bodyPr>
          <a:lstStyle/>
          <a:p>
            <a:pPr algn="ctr" defTabSz="126999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Другие программы пенсионного страхования                     </a:t>
            </a:r>
            <a:br>
              <a:rPr lang="ru-RU" sz="2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9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страховых организациях </a:t>
            </a:r>
          </a:p>
        </p:txBody>
      </p:sp>
      <p:cxnSp>
        <p:nvCxnSpPr>
          <p:cNvPr id="3" name="Прямая соединительная линия 2"/>
          <p:cNvCxnSpPr/>
          <p:nvPr/>
        </p:nvCxnSpPr>
        <p:spPr>
          <a:xfrm flipH="1">
            <a:off x="1006709" y="3348343"/>
            <a:ext cx="2" cy="5599368"/>
          </a:xfrm>
          <a:prstGeom prst="line">
            <a:avLst/>
          </a:prstGeom>
          <a:ln w="317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>
            <a:endCxn id="28" idx="1"/>
          </p:cNvCxnSpPr>
          <p:nvPr/>
        </p:nvCxnSpPr>
        <p:spPr>
          <a:xfrm>
            <a:off x="983024" y="4724172"/>
            <a:ext cx="1042268" cy="0"/>
          </a:xfrm>
          <a:prstGeom prst="line">
            <a:avLst/>
          </a:prstGeom>
          <a:ln w="317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>
            <a:endCxn id="29" idx="1"/>
          </p:cNvCxnSpPr>
          <p:nvPr/>
        </p:nvCxnSpPr>
        <p:spPr>
          <a:xfrm>
            <a:off x="1006708" y="6540611"/>
            <a:ext cx="1018584" cy="0"/>
          </a:xfrm>
          <a:prstGeom prst="line">
            <a:avLst/>
          </a:prstGeom>
          <a:ln w="317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Прямая соединительная линия 45"/>
          <p:cNvCxnSpPr/>
          <p:nvPr/>
        </p:nvCxnSpPr>
        <p:spPr>
          <a:xfrm>
            <a:off x="983024" y="8947712"/>
            <a:ext cx="1062808" cy="0"/>
          </a:xfrm>
          <a:prstGeom prst="line">
            <a:avLst/>
          </a:prstGeom>
          <a:ln w="31750">
            <a:solidFill>
              <a:schemeClr val="accent3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Прямая соединительная линия 53"/>
          <p:cNvCxnSpPr/>
          <p:nvPr/>
        </p:nvCxnSpPr>
        <p:spPr>
          <a:xfrm>
            <a:off x="10177008" y="3651572"/>
            <a:ext cx="54388" cy="5248289"/>
          </a:xfrm>
          <a:prstGeom prst="line">
            <a:avLst/>
          </a:prstGeom>
          <a:ln w="317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Прямая соединительная линия 54"/>
          <p:cNvCxnSpPr/>
          <p:nvPr/>
        </p:nvCxnSpPr>
        <p:spPr>
          <a:xfrm>
            <a:off x="10198656" y="5633453"/>
            <a:ext cx="1042268" cy="0"/>
          </a:xfrm>
          <a:prstGeom prst="line">
            <a:avLst/>
          </a:prstGeom>
          <a:ln w="317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Прямая соединительная линия 55"/>
          <p:cNvCxnSpPr/>
          <p:nvPr/>
        </p:nvCxnSpPr>
        <p:spPr>
          <a:xfrm>
            <a:off x="10231396" y="8880858"/>
            <a:ext cx="1042268" cy="0"/>
          </a:xfrm>
          <a:prstGeom prst="line">
            <a:avLst/>
          </a:prstGeom>
          <a:ln w="317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7390710" y="9548515"/>
            <a:ext cx="884784" cy="547688"/>
          </a:xfrm>
        </p:spPr>
        <p:txBody>
          <a:bodyPr/>
          <a:lstStyle/>
          <a:p>
            <a:pPr>
              <a:defRPr/>
            </a:pPr>
            <a:fld id="{918815B8-BE6B-4E90-8724-B573ED46AD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3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259403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7220445" y="3023180"/>
            <a:ext cx="4152210" cy="4012949"/>
            <a:chOff x="0" y="0"/>
            <a:chExt cx="1595120" cy="1841500"/>
          </a:xfrm>
          <a:solidFill>
            <a:schemeClr val="accent3">
              <a:lumMod val="50000"/>
            </a:schemeClr>
          </a:solidFill>
        </p:grpSpPr>
        <p:sp>
          <p:nvSpPr>
            <p:cNvPr id="3" name="Freeform 3"/>
            <p:cNvSpPr/>
            <p:nvPr/>
          </p:nvSpPr>
          <p:spPr>
            <a:xfrm>
              <a:off x="0" y="0"/>
              <a:ext cx="1595120" cy="1841500"/>
            </a:xfrm>
            <a:custGeom>
              <a:avLst/>
              <a:gdLst/>
              <a:ahLst/>
              <a:cxnLst/>
              <a:rect l="l" t="t" r="r" b="b"/>
              <a:pathLst>
                <a:path w="1595120" h="1841500">
                  <a:moveTo>
                    <a:pt x="0" y="459740"/>
                  </a:moveTo>
                  <a:lnTo>
                    <a:pt x="0" y="1380490"/>
                  </a:lnTo>
                  <a:lnTo>
                    <a:pt x="797560" y="1841500"/>
                  </a:lnTo>
                  <a:lnTo>
                    <a:pt x="1595120" y="1380490"/>
                  </a:lnTo>
                  <a:lnTo>
                    <a:pt x="1595120" y="459740"/>
                  </a:lnTo>
                  <a:lnTo>
                    <a:pt x="797560" y="0"/>
                  </a:lnTo>
                  <a:close/>
                </a:path>
              </a:pathLst>
            </a:custGeom>
            <a:solidFill>
              <a:schemeClr val="accent6">
                <a:lumMod val="40000"/>
                <a:lumOff val="60000"/>
              </a:schemeClr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7480103" y="4117195"/>
            <a:ext cx="3892550" cy="1615827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900" b="1" spc="9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Пенсионеры </a:t>
            </a:r>
            <a:r>
              <a:rPr lang="ru-RU" altLang="ru-RU" sz="2900" b="1" dirty="0">
                <a:solidFill>
                  <a:srgbClr val="10253F"/>
                </a:solidFill>
              </a:rPr>
              <a:t>–</a:t>
            </a:r>
            <a:r>
              <a:rPr lang="ru-RU" sz="2900" b="1" spc="9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br>
              <a:rPr lang="ru-RU" sz="2900" b="1" spc="9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900" b="1" spc="9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более 26% населения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 b="1" spc="91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AutoShape 21"/>
          <p:cNvSpPr/>
          <p:nvPr/>
        </p:nvSpPr>
        <p:spPr>
          <a:xfrm>
            <a:off x="12312352" y="3847357"/>
            <a:ext cx="5627244" cy="239527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>
            <a:noFill/>
          </a:ln>
        </p:spPr>
        <p:txBody>
          <a:bodyPr lIns="163284" tIns="81642" rIns="163284" bIns="81642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900" b="1" dirty="0">
                <a:solidFill>
                  <a:prstClr val="black"/>
                </a:solidFill>
                <a:latin typeface="Arial" charset="0"/>
                <a:cs typeface="Arial" charset="0"/>
              </a:rPr>
              <a:t>Пенсия по возрасту неработающего пенсионера –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900" b="1" dirty="0">
                <a:solidFill>
                  <a:prstClr val="black"/>
                </a:solidFill>
                <a:latin typeface="Arial" charset="0"/>
                <a:cs typeface="Arial" charset="0"/>
              </a:rPr>
              <a:t>932 руб.</a:t>
            </a:r>
          </a:p>
        </p:txBody>
      </p:sp>
      <p:sp>
        <p:nvSpPr>
          <p:cNvPr id="27653" name="TextBox 30"/>
          <p:cNvSpPr txBox="1">
            <a:spLocks noChangeArrowheads="1"/>
          </p:cNvSpPr>
          <p:nvPr/>
        </p:nvSpPr>
        <p:spPr bwMode="auto">
          <a:xfrm>
            <a:off x="69850" y="3948114"/>
            <a:ext cx="4076700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500">
                <a:solidFill>
                  <a:srgbClr val="191919"/>
                </a:solidFill>
              </a:rPr>
              <a:t>     </a:t>
            </a:r>
            <a:endParaRPr lang="ru-RU" altLang="ru-RU" sz="2500" b="1">
              <a:solidFill>
                <a:srgbClr val="191919"/>
              </a:solidFill>
            </a:endParaRPr>
          </a:p>
        </p:txBody>
      </p:sp>
      <p:sp>
        <p:nvSpPr>
          <p:cNvPr id="27654" name="TextBox 40"/>
          <p:cNvSpPr txBox="1">
            <a:spLocks noChangeArrowheads="1"/>
          </p:cNvSpPr>
          <p:nvPr/>
        </p:nvSpPr>
        <p:spPr bwMode="auto">
          <a:xfrm>
            <a:off x="196871" y="8593932"/>
            <a:ext cx="3105150" cy="3847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500" b="1">
                <a:solidFill>
                  <a:srgbClr val="000000"/>
                </a:solidFill>
              </a:rPr>
              <a:t>     </a:t>
            </a:r>
          </a:p>
        </p:txBody>
      </p:sp>
      <p:sp>
        <p:nvSpPr>
          <p:cNvPr id="23" name="Правая фигурная скобка 22"/>
          <p:cNvSpPr/>
          <p:nvPr/>
        </p:nvSpPr>
        <p:spPr>
          <a:xfrm>
            <a:off x="6571154" y="2330780"/>
            <a:ext cx="619124" cy="5667377"/>
          </a:xfrm>
          <a:prstGeom prst="rightBrace">
            <a:avLst>
              <a:gd name="adj1" fmla="val 8333"/>
              <a:gd name="adj2" fmla="val 49499"/>
            </a:avLst>
          </a:prstGeom>
          <a:ln w="25400">
            <a:solidFill>
              <a:schemeClr val="accent3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lIns="81642" tIns="40821" rIns="81642" bIns="40821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black"/>
              </a:solidFill>
            </a:endParaRPr>
          </a:p>
        </p:txBody>
      </p:sp>
      <p:sp>
        <p:nvSpPr>
          <p:cNvPr id="27660" name="Text Box 79"/>
          <p:cNvSpPr txBox="1">
            <a:spLocks noChangeArrowheads="1"/>
          </p:cNvSpPr>
          <p:nvPr/>
        </p:nvSpPr>
        <p:spPr bwMode="auto">
          <a:xfrm>
            <a:off x="7416800" y="-797723"/>
            <a:ext cx="3521076" cy="518822"/>
          </a:xfrm>
          <a:prstGeom prst="rect">
            <a:avLst/>
          </a:prstGeom>
          <a:solidFill>
            <a:srgbClr val="FFFFFF">
              <a:alpha val="0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2300" b="1">
              <a:solidFill>
                <a:srgbClr val="10253F"/>
              </a:solidFill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450857" y="1995033"/>
            <a:ext cx="6081266" cy="326572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</p:spPr>
        <p:txBody>
          <a:bodyPr wrap="square" lIns="163284" tIns="81642" rIns="163284" bIns="81642">
            <a:spAutoFit/>
          </a:bodyPr>
          <a:lstStyle>
            <a:lvl1pPr marL="2857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fontAlgn="base" hangingPunct="1">
              <a:spcBef>
                <a:spcPts val="1071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altLang="ru-RU" sz="2900" b="1" dirty="0">
                <a:solidFill>
                  <a:srgbClr val="10253F"/>
                </a:solidFill>
                <a:cs typeface="Times New Roman" pitchFamily="18" charset="0"/>
              </a:rPr>
              <a:t>Пенсионный возраст: </a:t>
            </a:r>
          </a:p>
          <a:p>
            <a:pPr marL="0" indent="0" algn="ctr" eaLnBrk="1" fontAlgn="base" hangingPunct="1">
              <a:spcBef>
                <a:spcPts val="1071"/>
              </a:spcBef>
              <a:spcAft>
                <a:spcPct val="0"/>
              </a:spcAft>
            </a:pPr>
            <a:r>
              <a:rPr lang="ru-RU" altLang="ru-RU" sz="2900" b="1" dirty="0">
                <a:solidFill>
                  <a:srgbClr val="10253F"/>
                </a:solidFill>
                <a:cs typeface="Times New Roman" pitchFamily="18" charset="0"/>
              </a:rPr>
              <a:t>58 лет </a:t>
            </a:r>
            <a:r>
              <a:rPr lang="ru-RU" sz="2900" b="1" dirty="0">
                <a:solidFill>
                  <a:prstClr val="black"/>
                </a:solidFill>
              </a:rPr>
              <a:t>–</a:t>
            </a:r>
            <a:r>
              <a:rPr lang="ru-RU" altLang="ru-RU" sz="2900" b="1" dirty="0">
                <a:solidFill>
                  <a:srgbClr val="10253F"/>
                </a:solidFill>
                <a:cs typeface="Times New Roman" pitchFamily="18" charset="0"/>
              </a:rPr>
              <a:t> женщины </a:t>
            </a:r>
          </a:p>
          <a:p>
            <a:pPr marL="0" indent="0" algn="ctr" eaLnBrk="1" fontAlgn="base" hangingPunct="1">
              <a:spcBef>
                <a:spcPts val="1071"/>
              </a:spcBef>
              <a:spcAft>
                <a:spcPct val="0"/>
              </a:spcAft>
            </a:pPr>
            <a:r>
              <a:rPr lang="ru-RU" altLang="ru-RU" sz="2900" b="1" dirty="0">
                <a:solidFill>
                  <a:srgbClr val="10253F"/>
                </a:solidFill>
                <a:cs typeface="Times New Roman" pitchFamily="18" charset="0"/>
              </a:rPr>
              <a:t>63 года </a:t>
            </a:r>
            <a:r>
              <a:rPr lang="ru-RU" sz="2900" b="1" dirty="0">
                <a:solidFill>
                  <a:prstClr val="black"/>
                </a:solidFill>
              </a:rPr>
              <a:t>–</a:t>
            </a:r>
            <a:r>
              <a:rPr lang="ru-RU" altLang="ru-RU" sz="2900" b="1" dirty="0">
                <a:solidFill>
                  <a:srgbClr val="10253F"/>
                </a:solidFill>
                <a:cs typeface="Times New Roman" pitchFamily="18" charset="0"/>
              </a:rPr>
              <a:t> мужчины</a:t>
            </a:r>
          </a:p>
          <a:p>
            <a:pPr eaLnBrk="1" fontAlgn="base" hangingPunct="1">
              <a:spcBef>
                <a:spcPts val="1071"/>
              </a:spcBef>
              <a:spcAft>
                <a:spcPct val="0"/>
              </a:spcAft>
              <a:buFont typeface="Wingdings" pitchFamily="2" charset="2"/>
              <a:buChar char="§"/>
            </a:pPr>
            <a:r>
              <a:rPr lang="ru-RU" altLang="ru-RU" sz="2900" b="1" dirty="0">
                <a:solidFill>
                  <a:srgbClr val="10253F"/>
                </a:solidFill>
                <a:cs typeface="Times New Roman" pitchFamily="18" charset="0"/>
              </a:rPr>
              <a:t>Страховой стаж  </a:t>
            </a:r>
            <a:r>
              <a:rPr lang="ru-RU" altLang="ru-RU" sz="2900" b="1" dirty="0">
                <a:solidFill>
                  <a:srgbClr val="10253F"/>
                </a:solidFill>
              </a:rPr>
              <a:t>– </a:t>
            </a:r>
            <a:br>
              <a:rPr lang="ru-RU" altLang="ru-RU" sz="2900" b="1" dirty="0">
                <a:solidFill>
                  <a:srgbClr val="10253F"/>
                </a:solidFill>
              </a:rPr>
            </a:br>
            <a:r>
              <a:rPr lang="ru-RU" altLang="ru-RU" sz="2900" b="1" dirty="0">
                <a:solidFill>
                  <a:srgbClr val="10253F"/>
                </a:solidFill>
              </a:rPr>
              <a:t>             20 лет </a:t>
            </a:r>
            <a:br>
              <a:rPr lang="ru-RU" altLang="ru-RU" sz="2900" b="1" dirty="0">
                <a:solidFill>
                  <a:srgbClr val="10253F"/>
                </a:solidFill>
              </a:rPr>
            </a:br>
            <a:r>
              <a:rPr lang="ru-RU" altLang="ru-RU" sz="2900" b="1" dirty="0">
                <a:solidFill>
                  <a:srgbClr val="10253F"/>
                </a:solidFill>
              </a:rPr>
              <a:t>(с 2025 года)</a:t>
            </a:r>
            <a:endParaRPr lang="ru-RU" altLang="ru-RU" sz="2900" b="1" dirty="0">
              <a:solidFill>
                <a:srgbClr val="10253F"/>
              </a:solidFill>
              <a:cs typeface="Times New Roman" pitchFamily="18" charset="0"/>
            </a:endParaRPr>
          </a:p>
        </p:txBody>
      </p:sp>
      <p:sp>
        <p:nvSpPr>
          <p:cNvPr id="27663" name="Прямоугольник 25"/>
          <p:cNvSpPr>
            <a:spLocks noChangeArrowheads="1"/>
          </p:cNvSpPr>
          <p:nvPr/>
        </p:nvSpPr>
        <p:spPr bwMode="auto">
          <a:xfrm>
            <a:off x="4391035" y="476555"/>
            <a:ext cx="10226674" cy="76504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lIns="163284" tIns="81642" rIns="163284" bIns="8164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900" b="1" dirty="0">
                <a:solidFill>
                  <a:srgbClr val="000000"/>
                </a:solidFill>
              </a:rPr>
              <a:t>Пенсионное обеспечение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469904" y="6007606"/>
            <a:ext cx="6062212" cy="361473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900" b="1" dirty="0">
                <a:solidFill>
                  <a:srgbClr val="10253F"/>
                </a:solidFill>
                <a:cs typeface="Times New Roman" pitchFamily="18" charset="0"/>
              </a:rPr>
              <a:t>Расходы на выплату пенсий:</a:t>
            </a:r>
          </a:p>
          <a:p>
            <a:pPr eaLnBrk="1" fontAlgn="base" hangingPunct="1">
              <a:spcBef>
                <a:spcPts val="1071"/>
              </a:spcBef>
              <a:spcAft>
                <a:spcPct val="0"/>
              </a:spcAft>
            </a:pPr>
            <a:r>
              <a:rPr lang="ru-RU" altLang="ru-RU" sz="2900" b="1" dirty="0">
                <a:solidFill>
                  <a:srgbClr val="10253F"/>
                </a:solidFill>
                <a:cs typeface="Times New Roman" pitchFamily="18" charset="0"/>
              </a:rPr>
              <a:t>2024 год – 22,6 млрд. руб.</a:t>
            </a:r>
          </a:p>
          <a:p>
            <a:pPr algn="just" eaLnBrk="1" fontAlgn="base" hangingPunct="1">
              <a:spcBef>
                <a:spcPct val="0"/>
              </a:spcBef>
              <a:spcAft>
                <a:spcPct val="0"/>
              </a:spcAft>
            </a:pPr>
            <a:endParaRPr lang="ru-RU" altLang="ru-RU" sz="2900" b="1" dirty="0">
              <a:solidFill>
                <a:srgbClr val="10253F"/>
              </a:solidFill>
              <a:cs typeface="Times New Roman" pitchFamily="18" charset="0"/>
            </a:endParaRP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900" b="1" dirty="0">
                <a:solidFill>
                  <a:srgbClr val="10253F"/>
                </a:solidFill>
                <a:cs typeface="Times New Roman" pitchFamily="18" charset="0"/>
              </a:rPr>
              <a:t>2025 год – 25,9 млрд. руб.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>
          <a:xfrm>
            <a:off x="17496928" y="9617623"/>
            <a:ext cx="740768" cy="547688"/>
          </a:xfrm>
        </p:spPr>
        <p:txBody>
          <a:bodyPr/>
          <a:lstStyle/>
          <a:p>
            <a:pPr>
              <a:defRPr/>
            </a:pPr>
            <a:fld id="{DBDB5512-3E61-4FE5-B24B-F70E65CC710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6336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3383360" y="102941"/>
            <a:ext cx="11809312" cy="842963"/>
          </a:xfrm>
          <a:solidFill>
            <a:schemeClr val="bg1"/>
          </a:solidFill>
        </p:spPr>
        <p:txBody>
          <a:bodyPr rtlCol="0">
            <a:noAutofit/>
          </a:bodyPr>
          <a:lstStyle/>
          <a:p>
            <a:pPr algn="just">
              <a:defRPr/>
            </a:pPr>
            <a:r>
              <a:rPr lang="ru-RU" sz="3600" b="1" dirty="0">
                <a:latin typeface="Arial" panose="020B0604020202020204" pitchFamily="34" charset="0"/>
                <a:cs typeface="Arial" panose="020B0604020202020204" pitchFamily="34" charset="0"/>
              </a:rPr>
              <a:t>         Виды пенсий </a:t>
            </a:r>
            <a:r>
              <a:rPr lang="ru-RU" sz="3600" b="1" i="1" dirty="0">
                <a:latin typeface="Arial" panose="020B0604020202020204" pitchFamily="34" charset="0"/>
                <a:cs typeface="Arial" panose="020B0604020202020204" pitchFamily="34" charset="0"/>
              </a:rPr>
              <a:t>(более </a:t>
            </a:r>
            <a:r>
              <a:rPr lang="ru-RU" sz="3600" b="1" i="1" u="sng" dirty="0">
                <a:latin typeface="Arial" panose="020B0604020202020204" pitchFamily="34" charset="0"/>
                <a:cs typeface="Arial" panose="020B0604020202020204" pitchFamily="34" charset="0"/>
              </a:rPr>
              <a:t>2,4 млн. чел.)     </a:t>
            </a:r>
            <a:endParaRPr lang="ru-RU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1"/>
          </p:nvPr>
        </p:nvSpPr>
        <p:spPr>
          <a:xfrm>
            <a:off x="485206" y="2407196"/>
            <a:ext cx="8352928" cy="3888432"/>
          </a:xfrm>
          <a:solidFill>
            <a:schemeClr val="accent3">
              <a:lumMod val="20000"/>
              <a:lumOff val="80000"/>
            </a:schemeClr>
          </a:solidFill>
          <a:ln w="19050">
            <a:noFill/>
          </a:ln>
        </p:spPr>
        <p:txBody>
          <a:bodyPr rtlCol="0">
            <a:noAutofit/>
          </a:bodyPr>
          <a:lstStyle/>
          <a:p>
            <a:pPr>
              <a:spcBef>
                <a:spcPts val="1071"/>
              </a:spcBef>
              <a:buFont typeface="Wingdings" panose="05000000000000000000" pitchFamily="2" charset="2"/>
              <a:buChar char="ü"/>
              <a:defRPr/>
            </a:pPr>
            <a:r>
              <a:rPr lang="ru-RU" sz="2900" b="1" dirty="0">
                <a:latin typeface="Arial" panose="020B0604020202020204" pitchFamily="34" charset="0"/>
                <a:cs typeface="Arial" panose="020B0604020202020204" pitchFamily="34" charset="0"/>
              </a:rPr>
              <a:t>по возрасту </a:t>
            </a:r>
          </a:p>
          <a:p>
            <a:pPr>
              <a:spcBef>
                <a:spcPts val="1071"/>
              </a:spcBef>
              <a:buFont typeface="Wingdings" panose="05000000000000000000" pitchFamily="2" charset="2"/>
              <a:buChar char="ü"/>
              <a:defRPr/>
            </a:pPr>
            <a:r>
              <a:rPr lang="ru-RU" sz="2900" b="1" dirty="0">
                <a:latin typeface="Arial" panose="020B0604020202020204" pitchFamily="34" charset="0"/>
                <a:cs typeface="Arial" panose="020B0604020202020204" pitchFamily="34" charset="0"/>
              </a:rPr>
              <a:t>по инвалидности</a:t>
            </a:r>
          </a:p>
          <a:p>
            <a:pPr>
              <a:spcBef>
                <a:spcPts val="1071"/>
              </a:spcBef>
              <a:buFont typeface="Wingdings" panose="05000000000000000000" pitchFamily="2" charset="2"/>
              <a:buChar char="ü"/>
              <a:defRPr/>
            </a:pPr>
            <a:r>
              <a:rPr lang="ru-RU" sz="2900" b="1" dirty="0">
                <a:latin typeface="Arial" panose="020B0604020202020204" pitchFamily="34" charset="0"/>
                <a:cs typeface="Arial" panose="020B0604020202020204" pitchFamily="34" charset="0"/>
              </a:rPr>
              <a:t>по случаю потери кормильца</a:t>
            </a:r>
          </a:p>
          <a:p>
            <a:pPr>
              <a:spcBef>
                <a:spcPts val="1071"/>
              </a:spcBef>
              <a:buFont typeface="Wingdings" panose="05000000000000000000" pitchFamily="2" charset="2"/>
              <a:buChar char="ü"/>
              <a:defRPr/>
            </a:pPr>
            <a:r>
              <a:rPr lang="ru-RU" sz="2900" b="1" dirty="0">
                <a:latin typeface="Arial" panose="020B0604020202020204" pitchFamily="34" charset="0"/>
                <a:cs typeface="Arial" panose="020B0604020202020204" pitchFamily="34" charset="0"/>
              </a:rPr>
              <a:t>за выслугу лет</a:t>
            </a:r>
          </a:p>
          <a:p>
            <a:pPr>
              <a:spcBef>
                <a:spcPts val="1071"/>
              </a:spcBef>
              <a:buFont typeface="Wingdings" panose="05000000000000000000" pitchFamily="2" charset="2"/>
              <a:buChar char="ü"/>
              <a:defRPr/>
            </a:pPr>
            <a:r>
              <a:rPr lang="ru-RU" sz="2900" b="1" dirty="0">
                <a:latin typeface="Arial" panose="020B0604020202020204" pitchFamily="34" charset="0"/>
                <a:cs typeface="Arial" panose="020B0604020202020204" pitchFamily="34" charset="0"/>
              </a:rPr>
              <a:t>за особые заслуги перед </a:t>
            </a:r>
            <a:br>
              <a:rPr lang="ru-RU" sz="29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900" b="1" dirty="0">
                <a:latin typeface="Arial" panose="020B0604020202020204" pitchFamily="34" charset="0"/>
                <a:cs typeface="Arial" panose="020B0604020202020204" pitchFamily="34" charset="0"/>
              </a:rPr>
              <a:t>Республикой Беларусь</a:t>
            </a:r>
          </a:p>
        </p:txBody>
      </p:sp>
      <p:sp>
        <p:nvSpPr>
          <p:cNvPr id="7" name="Объект 6"/>
          <p:cNvSpPr>
            <a:spLocks noGrp="1"/>
          </p:cNvSpPr>
          <p:nvPr>
            <p:ph sz="half" idx="2"/>
          </p:nvPr>
        </p:nvSpPr>
        <p:spPr>
          <a:xfrm>
            <a:off x="9734204" y="2407199"/>
            <a:ext cx="8352928" cy="6192689"/>
          </a:xfrm>
          <a:solidFill>
            <a:schemeClr val="accent6">
              <a:lumMod val="20000"/>
              <a:lumOff val="80000"/>
            </a:schemeClr>
          </a:solidFill>
          <a:ln w="19050">
            <a:noFill/>
          </a:ln>
        </p:spPr>
        <p:txBody>
          <a:bodyPr rtlCol="0">
            <a:noAutofit/>
          </a:bodyPr>
          <a:lstStyle/>
          <a:p>
            <a:pPr marL="0" indent="0" algn="ctr">
              <a:buNone/>
              <a:defRPr/>
            </a:pPr>
            <a:r>
              <a:rPr lang="ru-RU" sz="2900" dirty="0">
                <a:latin typeface="Arial" panose="020B0604020202020204" pitchFamily="34" charset="0"/>
                <a:cs typeface="Arial" panose="020B0604020202020204" pitchFamily="34" charset="0"/>
              </a:rPr>
              <a:t>назначаются гражданам, не получающим трудовую пенсию:</a:t>
            </a:r>
          </a:p>
          <a:p>
            <a:pPr>
              <a:spcBef>
                <a:spcPts val="1071"/>
              </a:spcBef>
              <a:spcAft>
                <a:spcPts val="1071"/>
              </a:spcAft>
              <a:buFont typeface="Wingdings" panose="05000000000000000000" pitchFamily="2" charset="2"/>
              <a:buChar char="ü"/>
              <a:defRPr/>
            </a:pPr>
            <a:r>
              <a:rPr lang="ru-RU" sz="2900" b="1" dirty="0">
                <a:latin typeface="Arial" panose="020B0604020202020204" pitchFamily="34" charset="0"/>
                <a:cs typeface="Arial" panose="020B0604020202020204" pitchFamily="34" charset="0"/>
              </a:rPr>
              <a:t>инвалидам, в том числе инвалидам с детства</a:t>
            </a:r>
          </a:p>
          <a:p>
            <a:pPr>
              <a:spcBef>
                <a:spcPts val="1071"/>
              </a:spcBef>
              <a:spcAft>
                <a:spcPts val="1071"/>
              </a:spcAft>
              <a:buFont typeface="Wingdings" panose="05000000000000000000" pitchFamily="2" charset="2"/>
              <a:buChar char="ü"/>
              <a:defRPr/>
            </a:pPr>
            <a:r>
              <a:rPr lang="ru-RU" sz="2900" b="1" dirty="0">
                <a:latin typeface="Arial" panose="020B0604020202020204" pitchFamily="34" charset="0"/>
                <a:cs typeface="Arial" panose="020B0604020202020204" pitchFamily="34" charset="0"/>
              </a:rPr>
              <a:t>детям-инвалидам в возрасте до </a:t>
            </a:r>
            <a:br>
              <a:rPr lang="ru-RU" sz="29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900" b="1" dirty="0">
                <a:latin typeface="Arial" panose="020B0604020202020204" pitchFamily="34" charset="0"/>
                <a:cs typeface="Arial" panose="020B0604020202020204" pitchFamily="34" charset="0"/>
              </a:rPr>
              <a:t>18 лет</a:t>
            </a:r>
          </a:p>
          <a:p>
            <a:pPr>
              <a:spcBef>
                <a:spcPts val="1071"/>
              </a:spcBef>
              <a:spcAft>
                <a:spcPts val="1071"/>
              </a:spcAft>
              <a:buFont typeface="Wingdings" panose="05000000000000000000" pitchFamily="2" charset="2"/>
              <a:buChar char="ü"/>
              <a:defRPr/>
            </a:pPr>
            <a:r>
              <a:rPr lang="ru-RU" sz="2900" b="1" dirty="0">
                <a:latin typeface="Arial" panose="020B0604020202020204" pitchFamily="34" charset="0"/>
                <a:cs typeface="Arial" panose="020B0604020202020204" pitchFamily="34" charset="0"/>
              </a:rPr>
              <a:t>детям – в случае потери кормильца</a:t>
            </a:r>
          </a:p>
          <a:p>
            <a:pPr>
              <a:spcBef>
                <a:spcPts val="1071"/>
              </a:spcBef>
              <a:spcAft>
                <a:spcPts val="1071"/>
              </a:spcAft>
              <a:buFont typeface="Wingdings" panose="05000000000000000000" pitchFamily="2" charset="2"/>
              <a:buChar char="ü"/>
              <a:defRPr/>
            </a:pPr>
            <a:r>
              <a:rPr lang="ru-RU" sz="2900" b="1" dirty="0">
                <a:latin typeface="Arial" panose="020B0604020202020204" pitchFamily="34" charset="0"/>
                <a:cs typeface="Arial" panose="020B0604020202020204" pitchFamily="34" charset="0"/>
              </a:rPr>
              <a:t>лицам, достигшим возраста:</a:t>
            </a:r>
            <a:br>
              <a:rPr lang="ru-RU" sz="29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900" b="1" dirty="0">
                <a:latin typeface="Arial" panose="020B0604020202020204" pitchFamily="34" charset="0"/>
                <a:cs typeface="Arial" panose="020B0604020202020204" pitchFamily="34" charset="0"/>
              </a:rPr>
              <a:t>   мужчины – 65 лет, </a:t>
            </a:r>
            <a:br>
              <a:rPr lang="ru-RU" sz="29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900" b="1" dirty="0">
                <a:latin typeface="Arial" panose="020B0604020202020204" pitchFamily="34" charset="0"/>
                <a:cs typeface="Arial" panose="020B0604020202020204" pitchFamily="34" charset="0"/>
              </a:rPr>
              <a:t>   женщины – 60 лет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03040" y="8455870"/>
            <a:ext cx="8496944" cy="150370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txBody>
          <a:bodyPr wrap="square" lIns="163284" tIns="81642" rIns="163284" bIns="81642">
            <a:spAutoFit/>
          </a:bodyPr>
          <a:lstStyle/>
          <a:p>
            <a:pPr marL="510264" indent="-510264" algn="ctr">
              <a:spcBef>
                <a:spcPts val="1071"/>
              </a:spcBef>
              <a:buFont typeface="Wingdings" panose="05000000000000000000" pitchFamily="2" charset="2"/>
              <a:buChar char="ü"/>
              <a:defRPr/>
            </a:pPr>
            <a:r>
              <a:rPr lang="ru-RU" sz="2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за работу в особых условиях труда и за отдельные виды профессиональной деятельности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503040" y="1111054"/>
            <a:ext cx="8352928" cy="1152128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/>
            <a:r>
              <a:rPr lang="ru-RU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Трудовые пенсии, </a:t>
            </a:r>
          </a:p>
          <a:p>
            <a:pPr algn="ctr"/>
            <a:r>
              <a:rPr lang="ru-RU" b="1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получают </a:t>
            </a:r>
            <a:r>
              <a:rPr lang="ru-RU" sz="3600" b="1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2338,8</a:t>
            </a:r>
            <a:r>
              <a:rPr lang="ru-RU" b="1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тыс. чел.</a:t>
            </a:r>
            <a:endParaRPr lang="ru-RU" i="1" u="sng" dirty="0">
              <a:solidFill>
                <a:prstClr val="white"/>
              </a:solidFill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720064" y="1111054"/>
            <a:ext cx="8064896" cy="1152128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>
              <a:defRPr/>
            </a:pPr>
            <a:r>
              <a:rPr lang="ru-RU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Социальные пенсии, </a:t>
            </a:r>
          </a:p>
          <a:p>
            <a:pPr algn="ctr">
              <a:defRPr/>
            </a:pPr>
            <a:r>
              <a:rPr lang="ru-RU" b="1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получают 80,1 тыс. чел. </a:t>
            </a:r>
            <a:endParaRPr lang="ru-RU" u="sng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935088" y="6583661"/>
            <a:ext cx="6768752" cy="17281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rtlCol="0" anchor="ctr"/>
          <a:lstStyle/>
          <a:p>
            <a:pPr algn="ctr">
              <a:defRPr/>
            </a:pPr>
            <a:r>
              <a:rPr lang="ru-RU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Профессиональные пенсии (накопительные),</a:t>
            </a:r>
          </a:p>
          <a:p>
            <a:pPr algn="just">
              <a:defRPr/>
            </a:pPr>
            <a:r>
              <a:rPr lang="ru-RU" sz="2400" b="1" i="1" u="sng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 год назначается порядка 12 тыс. </a:t>
            </a: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>
          <a:xfrm>
            <a:off x="17352912" y="9555991"/>
            <a:ext cx="740768" cy="547688"/>
          </a:xfrm>
        </p:spPr>
        <p:txBody>
          <a:bodyPr/>
          <a:lstStyle/>
          <a:p>
            <a:pPr>
              <a:defRPr/>
            </a:pPr>
            <a:fld id="{22EF726D-ABE5-4DC2-A71E-5A155E875744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4249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DB5512-3E61-4FE5-B24B-F70E65CC7101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Прямоугольник 25"/>
          <p:cNvSpPr>
            <a:spLocks noChangeArrowheads="1"/>
          </p:cNvSpPr>
          <p:nvPr/>
        </p:nvSpPr>
        <p:spPr bwMode="auto">
          <a:xfrm>
            <a:off x="3959427" y="476555"/>
            <a:ext cx="11377702" cy="765043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txBody>
          <a:bodyPr wrap="square" lIns="163284" tIns="81642" rIns="163284" bIns="81642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3900" b="1" dirty="0">
                <a:solidFill>
                  <a:srgbClr val="000000"/>
                </a:solidFill>
              </a:rPr>
              <a:t>Факторы, влияющие на размер пенсии</a:t>
            </a:r>
          </a:p>
        </p:txBody>
      </p:sp>
      <p:cxnSp>
        <p:nvCxnSpPr>
          <p:cNvPr id="5" name="Прямая со стрелкой 4"/>
          <p:cNvCxnSpPr/>
          <p:nvPr/>
        </p:nvCxnSpPr>
        <p:spPr>
          <a:xfrm flipH="1">
            <a:off x="5399584" y="1399084"/>
            <a:ext cx="1440160" cy="1296144"/>
          </a:xfrm>
          <a:prstGeom prst="straightConnector1">
            <a:avLst/>
          </a:prstGeom>
          <a:ln w="34925" cmpd="thickThin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 стрелкой 6"/>
          <p:cNvCxnSpPr/>
          <p:nvPr/>
        </p:nvCxnSpPr>
        <p:spPr>
          <a:xfrm>
            <a:off x="11448256" y="1399084"/>
            <a:ext cx="1584176" cy="1296144"/>
          </a:xfrm>
          <a:prstGeom prst="straightConnector1">
            <a:avLst/>
          </a:prstGeom>
          <a:ln w="34925" cmpd="thickThin">
            <a:solidFill>
              <a:schemeClr val="accent3">
                <a:lumMod val="50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Скругленный прямоугольник 12"/>
          <p:cNvSpPr/>
          <p:nvPr/>
        </p:nvSpPr>
        <p:spPr>
          <a:xfrm>
            <a:off x="10154601" y="2839246"/>
            <a:ext cx="6910282" cy="201622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длительность трудового стажа</a:t>
            </a:r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2087216" y="2839246"/>
            <a:ext cx="6192688" cy="2016224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размер заработной платы</a:t>
            </a:r>
          </a:p>
        </p:txBody>
      </p:sp>
      <p:sp>
        <p:nvSpPr>
          <p:cNvPr id="16" name="Прямоугольник 15"/>
          <p:cNvSpPr/>
          <p:nvPr/>
        </p:nvSpPr>
        <p:spPr>
          <a:xfrm>
            <a:off x="4679504" y="5575550"/>
            <a:ext cx="9505056" cy="2141951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900" i="1" dirty="0">
                <a:solidFill>
                  <a:srgbClr val="10253F"/>
                </a:solidFill>
                <a:cs typeface="Times New Roman" pitchFamily="18" charset="0"/>
              </a:rPr>
              <a:t>Пример.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900" b="1" dirty="0">
                <a:solidFill>
                  <a:srgbClr val="10253F"/>
                </a:solidFill>
                <a:cs typeface="Times New Roman" pitchFamily="18" charset="0"/>
              </a:rPr>
              <a:t>индивидуальный коэффициент 1,0: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900" b="1" dirty="0">
                <a:solidFill>
                  <a:srgbClr val="10253F"/>
                </a:solidFill>
                <a:cs typeface="Times New Roman" pitchFamily="18" charset="0"/>
              </a:rPr>
              <a:t>   при стаже 20/25 лет </a:t>
            </a:r>
            <a:r>
              <a:rPr lang="ru-RU" sz="2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–704 </a:t>
            </a:r>
            <a:r>
              <a:rPr lang="ru-RU" altLang="ru-RU" sz="2900" b="1" dirty="0">
                <a:solidFill>
                  <a:srgbClr val="10253F"/>
                </a:solidFill>
                <a:cs typeface="Times New Roman" pitchFamily="18" charset="0"/>
              </a:rPr>
              <a:t>руб.</a:t>
            </a:r>
          </a:p>
          <a:p>
            <a:pPr eaLnBrk="1" fontAlgn="base" hangingPunct="1">
              <a:spcBef>
                <a:spcPct val="0"/>
              </a:spcBef>
              <a:spcAft>
                <a:spcPct val="0"/>
              </a:spcAft>
            </a:pPr>
            <a:r>
              <a:rPr lang="ru-RU" altLang="ru-RU" sz="2900" b="1" dirty="0">
                <a:solidFill>
                  <a:srgbClr val="10253F"/>
                </a:solidFill>
                <a:cs typeface="Times New Roman" pitchFamily="18" charset="0"/>
              </a:rPr>
              <a:t>   при стаже 40/45 лет </a:t>
            </a:r>
            <a:r>
              <a:rPr lang="ru-RU" sz="2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–</a:t>
            </a:r>
            <a:r>
              <a:rPr lang="ru-RU" altLang="ru-RU" sz="2900" b="1" dirty="0">
                <a:solidFill>
                  <a:srgbClr val="10253F"/>
                </a:solidFill>
                <a:cs typeface="Times New Roman" pitchFamily="18" charset="0"/>
              </a:rPr>
              <a:t>  994 руб.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03040" y="8522067"/>
            <a:ext cx="12529392" cy="119849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19050">
            <a:noFill/>
          </a:ln>
        </p:spPr>
        <p:txBody>
          <a:bodyPr wrap="square" lIns="163284" tIns="81642" rIns="163284" bIns="81642">
            <a:spAutoFit/>
          </a:bodyPr>
          <a:lstStyle/>
          <a:p>
            <a:pPr marL="510264" indent="-510264">
              <a:spcBef>
                <a:spcPts val="1071"/>
              </a:spcBef>
              <a:buFont typeface="Wingdings" panose="05000000000000000000" pitchFamily="2" charset="2"/>
              <a:buChar char="ü"/>
              <a:defRPr/>
            </a:pPr>
            <a:r>
              <a:rPr lang="ru-RU" sz="2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средний индивидуальный коэффициент – 1,1</a:t>
            </a:r>
          </a:p>
          <a:p>
            <a:pPr>
              <a:spcBef>
                <a:spcPts val="1071"/>
              </a:spcBef>
              <a:defRPr/>
            </a:pPr>
            <a:r>
              <a:rPr lang="ru-RU" sz="2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средний стаж у мужчин – 38 лет, женщин – 35 лет</a:t>
            </a:r>
          </a:p>
        </p:txBody>
      </p:sp>
    </p:spTree>
    <p:extLst>
      <p:ext uri="{BB962C8B-B14F-4D97-AF65-F5344CB8AC3E}">
        <p14:creationId xmlns:p14="http://schemas.microsoft.com/office/powerpoint/2010/main" val="35444059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48D0E9F-5B09-487A-971C-B4C0133CFE6E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7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359027" y="297888"/>
            <a:ext cx="8352926" cy="934316"/>
          </a:xfrm>
          <a:prstGeom prst="rect">
            <a:avLst/>
          </a:prstGeom>
          <a:solidFill>
            <a:srgbClr val="92D050"/>
          </a:solidFill>
        </p:spPr>
        <p:txBody>
          <a:bodyPr wrap="square" lIns="163281" tIns="81640" rIns="163281" bIns="81640">
            <a:spAutoFit/>
          </a:bodyPr>
          <a:lstStyle/>
          <a:p>
            <a:pPr algn="ctr">
              <a:lnSpc>
                <a:spcPts val="3036"/>
              </a:lnSpc>
            </a:pPr>
            <a:r>
              <a:rPr lang="ru-RU" sz="25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Повышение пенсий в 2024 году</a:t>
            </a:r>
            <a:endParaRPr lang="en-US" sz="25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ctr">
              <a:lnSpc>
                <a:spcPts val="3036"/>
              </a:lnSpc>
            </a:pPr>
            <a:r>
              <a:rPr lang="ru-RU" sz="25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7" name="Диаграмма 6"/>
          <p:cNvGraphicFramePr/>
          <p:nvPr>
            <p:extLst>
              <p:ext uri="{D42A27DB-BD31-4B8C-83A1-F6EECF244321}">
                <p14:modId xmlns:p14="http://schemas.microsoft.com/office/powerpoint/2010/main" val="2041314785"/>
              </p:ext>
            </p:extLst>
          </p:nvPr>
        </p:nvGraphicFramePr>
        <p:xfrm>
          <a:off x="412420" y="1471093"/>
          <a:ext cx="9019612" cy="560507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Прямоугольник 9"/>
          <p:cNvSpPr/>
          <p:nvPr/>
        </p:nvSpPr>
        <p:spPr>
          <a:xfrm>
            <a:off x="3815408" y="7144269"/>
            <a:ext cx="5616624" cy="1319037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163281" tIns="81640" rIns="163281" bIns="81640">
            <a:spAutoFit/>
          </a:bodyPr>
          <a:lstStyle/>
          <a:p>
            <a:pPr algn="ctr" defTabSz="1632805"/>
            <a:r>
              <a:rPr lang="ru-RU" sz="25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 пенсий </a:t>
            </a:r>
            <a:r>
              <a:rPr lang="ru-RU" sz="2500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(январь-декабрь)</a:t>
            </a:r>
          </a:p>
          <a:p>
            <a:pPr algn="ctr" defTabSz="1632805"/>
            <a:r>
              <a:rPr lang="ru-RU" sz="25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номинальный – </a:t>
            </a:r>
            <a:r>
              <a:rPr lang="ru-RU" sz="25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115,9%</a:t>
            </a:r>
          </a:p>
          <a:p>
            <a:pPr algn="ctr" defTabSz="1632805"/>
            <a:r>
              <a:rPr lang="ru-RU" sz="25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реальный – </a:t>
            </a:r>
            <a:r>
              <a:rPr lang="ru-RU" sz="25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109,7%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128000" y="7400995"/>
            <a:ext cx="2636324" cy="549595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txBody>
          <a:bodyPr wrap="square" lIns="163281" tIns="81640" rIns="163281" bIns="81640">
            <a:spAutoFit/>
          </a:bodyPr>
          <a:lstStyle/>
          <a:p>
            <a:pPr algn="ctr" defTabSz="1632805"/>
            <a:r>
              <a:rPr lang="ru-RU" sz="25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Выполнено:</a:t>
            </a:r>
            <a:endParaRPr lang="ru-RU" sz="2500" b="1" dirty="0">
              <a:solidFill>
                <a:srgbClr val="C0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Стрелка вниз 11"/>
          <p:cNvSpPr/>
          <p:nvPr/>
        </p:nvSpPr>
        <p:spPr>
          <a:xfrm rot="16200000">
            <a:off x="3089915" y="7204167"/>
            <a:ext cx="452882" cy="864096"/>
          </a:xfrm>
          <a:prstGeom prst="downArrow">
            <a:avLst/>
          </a:prstGeom>
          <a:solidFill>
            <a:srgbClr val="C00000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1" tIns="81640" rIns="163281" bIns="81640" rtlCol="0" anchor="ctr"/>
          <a:lstStyle/>
          <a:p>
            <a:pPr algn="ctr"/>
            <a:endParaRPr lang="ru-RU">
              <a:solidFill>
                <a:srgbClr val="C00000"/>
              </a:solidFill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345525" y="1471093"/>
            <a:ext cx="5902850" cy="811205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 lIns="163281" tIns="81640" rIns="163281" bIns="81640">
            <a:spAutoFit/>
          </a:bodyPr>
          <a:lstStyle/>
          <a:p>
            <a:pPr defTabSz="1632805"/>
            <a:r>
              <a:rPr lang="ru-RU" sz="21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Рост пенсий по возрасту неработающего пенсионера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215009" y="8585178"/>
            <a:ext cx="9053438" cy="872761"/>
          </a:xfrm>
          <a:prstGeom prst="rect">
            <a:avLst/>
          </a:prstGeom>
        </p:spPr>
        <p:txBody>
          <a:bodyPr wrap="square" lIns="163281" tIns="81640" rIns="163281" bIns="81640">
            <a:spAutoFit/>
          </a:bodyPr>
          <a:lstStyle/>
          <a:p>
            <a:pPr algn="ctr" defTabSz="1632805"/>
            <a:r>
              <a:rPr lang="ru-RU" sz="23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Средняя пенсия по возрасту – плюс 115 рублей </a:t>
            </a:r>
          </a:p>
          <a:p>
            <a:pPr defTabSz="1632805"/>
            <a:r>
              <a:rPr lang="ru-RU" sz="2300" b="1" i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                 (декабрь 2024 г. к декабрю 2023 г.)</a:t>
            </a:r>
          </a:p>
        </p:txBody>
      </p:sp>
      <p:graphicFrame>
        <p:nvGraphicFramePr>
          <p:cNvPr id="13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38777250"/>
              </p:ext>
            </p:extLst>
          </p:nvPr>
        </p:nvGraphicFramePr>
        <p:xfrm>
          <a:off x="8999986" y="1428674"/>
          <a:ext cx="9259824" cy="81009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4" name="Прямоугольник 13"/>
          <p:cNvSpPr/>
          <p:nvPr/>
        </p:nvSpPr>
        <p:spPr>
          <a:xfrm>
            <a:off x="9720065" y="296882"/>
            <a:ext cx="8352926" cy="934316"/>
          </a:xfrm>
          <a:prstGeom prst="rect">
            <a:avLst/>
          </a:prstGeom>
          <a:solidFill>
            <a:srgbClr val="92D050"/>
          </a:solidFill>
        </p:spPr>
        <p:txBody>
          <a:bodyPr wrap="square" lIns="163281" tIns="81640" rIns="163281" bIns="81640">
            <a:spAutoFit/>
          </a:bodyPr>
          <a:lstStyle/>
          <a:p>
            <a:pPr algn="ctr">
              <a:lnSpc>
                <a:spcPts val="3036"/>
              </a:lnSpc>
            </a:pPr>
            <a:r>
              <a:rPr lang="ru-RU" sz="25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Изменение реального и номинального размера средней пенсии по возрасту </a:t>
            </a:r>
          </a:p>
        </p:txBody>
      </p:sp>
    </p:spTree>
    <p:extLst>
      <p:ext uri="{BB962C8B-B14F-4D97-AF65-F5344CB8AC3E}">
        <p14:creationId xmlns:p14="http://schemas.microsoft.com/office/powerpoint/2010/main" val="5256760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Заголовок 10"/>
          <p:cNvSpPr>
            <a:spLocks noGrp="1"/>
          </p:cNvSpPr>
          <p:nvPr>
            <p:ph type="title"/>
          </p:nvPr>
        </p:nvSpPr>
        <p:spPr>
          <a:xfrm>
            <a:off x="1485900" y="176224"/>
            <a:ext cx="15773400" cy="1566863"/>
          </a:xfrm>
        </p:spPr>
        <p:txBody>
          <a:bodyPr/>
          <a:lstStyle/>
          <a:p>
            <a:r>
              <a:rPr lang="ru-RU" altLang="ru-RU" sz="3600" b="1" dirty="0">
                <a:solidFill>
                  <a:srgbClr val="000000"/>
                </a:solidFill>
                <a:latin typeface="Arial" charset="0"/>
                <a:ea typeface="+mn-ea"/>
                <a:cs typeface="Arial" charset="0"/>
              </a:rPr>
              <a:t>Пониженные требования </a:t>
            </a:r>
            <a:br>
              <a:rPr lang="ru-RU" altLang="ru-RU" sz="3600" b="1" dirty="0">
                <a:solidFill>
                  <a:srgbClr val="000000"/>
                </a:solidFill>
                <a:latin typeface="Arial" charset="0"/>
                <a:ea typeface="+mn-ea"/>
                <a:cs typeface="Arial" charset="0"/>
              </a:rPr>
            </a:br>
            <a:r>
              <a:rPr lang="ru-RU" altLang="ru-RU" sz="3600" b="1" dirty="0">
                <a:solidFill>
                  <a:srgbClr val="000000"/>
                </a:solidFill>
                <a:latin typeface="Arial" charset="0"/>
                <a:ea typeface="+mn-ea"/>
                <a:cs typeface="Arial" charset="0"/>
              </a:rPr>
              <a:t>к страховому стажу </a:t>
            </a:r>
            <a:r>
              <a:rPr lang="ru-RU" altLang="ru-RU" sz="3600" b="1" i="1" dirty="0">
                <a:solidFill>
                  <a:srgbClr val="000000"/>
                </a:solidFill>
                <a:latin typeface="Arial" charset="0"/>
                <a:ea typeface="+mn-ea"/>
                <a:cs typeface="Arial" charset="0"/>
              </a:rPr>
              <a:t>(вместо 20 лет)</a:t>
            </a:r>
          </a:p>
        </p:txBody>
      </p:sp>
      <p:sp>
        <p:nvSpPr>
          <p:cNvPr id="3" name="Овал 2"/>
          <p:cNvSpPr/>
          <p:nvPr/>
        </p:nvSpPr>
        <p:spPr>
          <a:xfrm>
            <a:off x="2237945" y="1743077"/>
            <a:ext cx="4883150" cy="13716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 лет</a:t>
            </a:r>
          </a:p>
        </p:txBody>
      </p:sp>
      <p:sp>
        <p:nvSpPr>
          <p:cNvPr id="4" name="Овал 3"/>
          <p:cNvSpPr/>
          <p:nvPr/>
        </p:nvSpPr>
        <p:spPr>
          <a:xfrm>
            <a:off x="11542149" y="1743086"/>
            <a:ext cx="4857750" cy="145732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43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 лет</a:t>
            </a:r>
          </a:p>
        </p:txBody>
      </p:sp>
      <p:sp>
        <p:nvSpPr>
          <p:cNvPr id="6" name="Стрелка вниз 5"/>
          <p:cNvSpPr/>
          <p:nvPr/>
        </p:nvSpPr>
        <p:spPr>
          <a:xfrm>
            <a:off x="13607487" y="3200402"/>
            <a:ext cx="727074" cy="583409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935090" y="3655222"/>
            <a:ext cx="7488828" cy="95011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женщинам с 4 детьми</a:t>
            </a:r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935090" y="4743460"/>
            <a:ext cx="7488828" cy="664370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инвалидам с детства</a:t>
            </a: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935090" y="5572124"/>
            <a:ext cx="7488828" cy="101153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родителям детей-инвалидов (инвалидов с детства)</a:t>
            </a:r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10154598" y="3783811"/>
            <a:ext cx="7632848" cy="2528888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лицам, проходившим военную службу не менее 10 лет и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имеющим право на военную пенсию (при общем стаже 20/25) </a:t>
            </a:r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10174507" y="6862774"/>
            <a:ext cx="7718570" cy="173444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лицам с общим стажем не менее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40 лет </a:t>
            </a:r>
            <a:r>
              <a:rPr lang="ru-RU" altLang="ru-RU" sz="2900" b="1" dirty="0">
                <a:solidFill>
                  <a:srgbClr val="10253F"/>
                </a:solidFill>
              </a:rPr>
              <a:t>– </a:t>
            </a:r>
            <a:r>
              <a:rPr lang="ru-RU" sz="2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мужчины,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35 лет </a:t>
            </a:r>
            <a:r>
              <a:rPr lang="ru-RU" altLang="ru-RU" sz="2900" b="1" dirty="0">
                <a:solidFill>
                  <a:srgbClr val="10253F"/>
                </a:solidFill>
              </a:rPr>
              <a:t>– </a:t>
            </a:r>
            <a:r>
              <a:rPr lang="ru-RU" sz="2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женщины</a:t>
            </a: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935107" y="6862774"/>
            <a:ext cx="7488830" cy="91916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матерям погибших военнослужащих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935107" y="8023829"/>
            <a:ext cx="7488830" cy="1734443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инвалидам </a:t>
            </a:r>
            <a:r>
              <a:rPr lang="en-US" sz="2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 </a:t>
            </a:r>
            <a:r>
              <a:rPr lang="ru-RU" sz="2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или </a:t>
            </a:r>
            <a:r>
              <a:rPr lang="en-US" sz="2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II</a:t>
            </a:r>
            <a:r>
              <a:rPr lang="ru-RU" sz="2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группы, находившимся на инвалидности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ru-RU" sz="29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 менее 21 года</a:t>
            </a:r>
          </a:p>
        </p:txBody>
      </p:sp>
      <p:sp>
        <p:nvSpPr>
          <p:cNvPr id="18" name="Стрелка вниз 17"/>
          <p:cNvSpPr/>
          <p:nvPr/>
        </p:nvSpPr>
        <p:spPr>
          <a:xfrm>
            <a:off x="4315985" y="3074198"/>
            <a:ext cx="727074" cy="583409"/>
          </a:xfrm>
          <a:prstGeom prst="downArrow">
            <a:avLst/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prstClr val="white"/>
              </a:solidFill>
            </a:endParaRPr>
          </a:p>
        </p:txBody>
      </p:sp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7547232" y="9693535"/>
            <a:ext cx="740768" cy="547688"/>
          </a:xfrm>
        </p:spPr>
        <p:txBody>
          <a:bodyPr/>
          <a:lstStyle/>
          <a:p>
            <a:pPr>
              <a:defRPr/>
            </a:pPr>
            <a:fld id="{918815B8-BE6B-4E90-8724-B573ED46AD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8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38690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Rectangle 2"/>
          <p:cNvSpPr>
            <a:spLocks noGrp="1" noChangeArrowheads="1"/>
          </p:cNvSpPr>
          <p:nvPr>
            <p:ph type="title"/>
          </p:nvPr>
        </p:nvSpPr>
        <p:spPr>
          <a:xfrm>
            <a:off x="935088" y="246955"/>
            <a:ext cx="15985776" cy="1714500"/>
          </a:xfrm>
        </p:spPr>
        <p:txBody>
          <a:bodyPr rtlCol="0">
            <a:normAutofit fontScale="90000"/>
          </a:bodyPr>
          <a:lstStyle/>
          <a:p>
            <a:pPr>
              <a:defRPr/>
            </a:pPr>
            <a:br>
              <a:rPr altLang="ru-RU" dirty="0"/>
            </a:br>
            <a:r>
              <a:rPr altLang="ru-RU" sz="3900" b="1" dirty="0" err="1">
                <a:latin typeface="Arial" panose="020B0604020202020204" pitchFamily="34" charset="0"/>
                <a:cs typeface="Arial" panose="020B0604020202020204" pitchFamily="34" charset="0"/>
              </a:rPr>
              <a:t>Увеличение</a:t>
            </a:r>
            <a:r>
              <a:rPr altLang="ru-RU" sz="3900" b="1" dirty="0">
                <a:latin typeface="Arial" panose="020B0604020202020204" pitchFamily="34" charset="0"/>
                <a:cs typeface="Arial" panose="020B0604020202020204" pitchFamily="34" charset="0"/>
              </a:rPr>
              <a:t> пенсии </a:t>
            </a:r>
            <a:r>
              <a:rPr altLang="ru-RU" sz="3900" b="1" dirty="0" err="1">
                <a:latin typeface="Arial" panose="020B0604020202020204" pitchFamily="34" charset="0"/>
                <a:cs typeface="Arial" panose="020B0604020202020204" pitchFamily="34" charset="0"/>
              </a:rPr>
              <a:t>по</a:t>
            </a:r>
            <a:r>
              <a:rPr altLang="ru-RU" sz="3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altLang="ru-RU" sz="3900" b="1" dirty="0" err="1">
                <a:latin typeface="Arial" panose="020B0604020202020204" pitchFamily="34" charset="0"/>
                <a:cs typeface="Arial" panose="020B0604020202020204" pitchFamily="34" charset="0"/>
              </a:rPr>
              <a:t>возрасту</a:t>
            </a:r>
            <a:r>
              <a:rPr lang="ru-RU" altLang="ru-RU" sz="39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br>
              <a:rPr lang="ru-RU" altLang="ru-RU" sz="39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altLang="ru-RU" sz="3900" b="1" dirty="0" err="1">
                <a:latin typeface="Arial" panose="020B0604020202020204" pitchFamily="34" charset="0"/>
                <a:cs typeface="Arial" panose="020B0604020202020204" pitchFamily="34" charset="0"/>
              </a:rPr>
              <a:t>за</a:t>
            </a:r>
            <a:r>
              <a:rPr altLang="ru-RU" sz="3900" b="1" dirty="0">
                <a:latin typeface="Arial" panose="020B0604020202020204" pitchFamily="34" charset="0"/>
                <a:cs typeface="Arial" panose="020B0604020202020204" pitchFamily="34" charset="0"/>
              </a:rPr>
              <a:t> отложенный выход на пенсию</a:t>
            </a:r>
            <a:br>
              <a:rPr altLang="ru-RU" sz="43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br>
              <a:rPr altLang="ru-RU" sz="4300" dirty="0">
                <a:solidFill>
                  <a:srgbClr val="124A1B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endParaRPr altLang="ru-RU" sz="4300" dirty="0">
              <a:solidFill>
                <a:srgbClr val="124A1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4856" name="Group 4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4002282"/>
              </p:ext>
            </p:extLst>
          </p:nvPr>
        </p:nvGraphicFramePr>
        <p:xfrm>
          <a:off x="647059" y="1831133"/>
          <a:ext cx="16995774" cy="7228997"/>
        </p:xfrm>
        <a:graphic>
          <a:graphicData uri="http://schemas.openxmlformats.org/drawingml/2006/table">
            <a:tbl>
              <a:tblPr/>
              <a:tblGrid>
                <a:gridCol w="59051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648072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60990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92188">
                <a:tc>
                  <a:txBody>
                    <a:bodyPr/>
                    <a:lstStyle>
                      <a:lvl1pPr indent="4572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endParaRPr kumimoji="0" lang="ru-RU" alt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Продолжительность периода</a:t>
                      </a: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kumimoji="0" lang="ru-RU" alt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отказа от пенсии</a:t>
                      </a:r>
                      <a:r>
                        <a:rPr kumimoji="0" lang="ru-RU" alt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, лет</a:t>
                      </a:r>
                    </a:p>
                  </a:txBody>
                  <a:tcPr marL="182880" marR="182880" marT="68592" marB="685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4572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Увеличение пенсии (</a:t>
                      </a: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суммарное</a:t>
                      </a:r>
                      <a:r>
                        <a:rPr kumimoji="0" lang="ru-RU" alt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) </a:t>
                      </a: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в процентах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к заработку, </a:t>
                      </a:r>
                      <a:r>
                        <a:rPr kumimoji="0" lang="ru-RU" alt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принимаемому для исчисления пенсии, % </a:t>
                      </a:r>
                    </a:p>
                  </a:txBody>
                  <a:tcPr marL="182880" marR="182880" marT="68592" marB="685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indent="457200"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Рост размера пенсии </a:t>
                      </a:r>
                      <a:endParaRPr kumimoji="0" lang="ru-RU" alt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2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при стаже 35/40 лет, </a:t>
                      </a:r>
                      <a:r>
                        <a:rPr kumimoji="0" lang="ru-RU" altLang="ru-RU" sz="2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раз</a:t>
                      </a:r>
                      <a:endParaRPr kumimoji="0" lang="ru-RU" altLang="ru-RU" sz="24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0" marR="182880" marT="68592" marB="685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7244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kumimoji="0" lang="ru-RU" altLang="ru-RU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0" marR="182880" marT="68592" marB="685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            6   </a:t>
                      </a:r>
                      <a:endParaRPr kumimoji="0" lang="ru-RU" altLang="ru-RU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0" marR="182880" marT="68592" marB="685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1,1</a:t>
                      </a:r>
                      <a:endParaRPr kumimoji="0" lang="ru-RU" altLang="ru-RU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0" marR="182880" marT="68592" marB="685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8238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kumimoji="0" lang="ru-RU" altLang="ru-RU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0" marR="182880" marT="68592" marB="685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14   </a:t>
                      </a:r>
                      <a:r>
                        <a:rPr kumimoji="0" lang="ru-RU" altLang="ru-RU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(= 6 + 8)</a:t>
                      </a:r>
                    </a:p>
                  </a:txBody>
                  <a:tcPr marL="182880" marR="182880" marT="68592" marB="685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1,2</a:t>
                      </a:r>
                      <a:endParaRPr kumimoji="0" lang="ru-RU" altLang="ru-RU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0" marR="182880" marT="68592" marB="685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8238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kumimoji="0" lang="ru-RU" altLang="ru-RU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0" marR="182880" marT="68592" marB="685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24   </a:t>
                      </a:r>
                      <a:r>
                        <a:rPr kumimoji="0" lang="ru-RU" altLang="ru-RU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(= 14 + 10)</a:t>
                      </a:r>
                    </a:p>
                  </a:txBody>
                  <a:tcPr marL="182880" marR="182880" marT="68592" marB="685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1,4</a:t>
                      </a:r>
                      <a:endParaRPr kumimoji="0" lang="ru-RU" altLang="ru-RU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0" marR="182880" marT="68592" marB="685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8238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kumimoji="0" lang="ru-RU" altLang="ru-RU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0" marR="182880" marT="68592" marB="685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36   </a:t>
                      </a:r>
                      <a:r>
                        <a:rPr kumimoji="0" lang="ru-RU" altLang="ru-RU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(= 24 + 12)</a:t>
                      </a:r>
                    </a:p>
                  </a:txBody>
                  <a:tcPr marL="182880" marR="182880" marT="68592" marB="685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1,6</a:t>
                      </a:r>
                      <a:endParaRPr kumimoji="0" lang="ru-RU" altLang="ru-RU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0" marR="182880" marT="68592" marB="685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8238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kumimoji="0" lang="ru-RU" altLang="ru-RU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0" marR="182880" marT="68592" marB="685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50   </a:t>
                      </a:r>
                      <a:r>
                        <a:rPr kumimoji="0" lang="ru-RU" altLang="ru-RU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(= 36 + 14)</a:t>
                      </a:r>
                    </a:p>
                  </a:txBody>
                  <a:tcPr marL="182880" marR="182880" marT="68592" marB="685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1,8</a:t>
                      </a:r>
                      <a:endParaRPr kumimoji="0" lang="ru-RU" altLang="ru-RU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0" marR="182880" marT="68592" marB="685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982389"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kumimoji="0" lang="ru-RU" altLang="ru-RU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0" marR="182880" marT="68592" marB="685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         64   </a:t>
                      </a:r>
                      <a:r>
                        <a:rPr kumimoji="0" lang="ru-RU" altLang="ru-RU" sz="32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(= 50 + 14)</a:t>
                      </a:r>
                    </a:p>
                  </a:txBody>
                  <a:tcPr marL="182880" marR="182880" marT="68592" marB="685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spcBef>
                          <a:spcPct val="20000"/>
                        </a:spcBef>
                        <a:buFont typeface="Arial" charset="0"/>
                        <a:defRPr sz="2800">
                          <a:solidFill>
                            <a:schemeClr val="tx1"/>
                          </a:solidFill>
                          <a:latin typeface="Arial" charset="0"/>
                        </a:defRPr>
                      </a:lvl1pPr>
                      <a:lvl2pPr marL="742950" indent="-285750" eaLnBrk="0" hangingPunct="0">
                        <a:spcBef>
                          <a:spcPct val="20000"/>
                        </a:spcBef>
                        <a:buFont typeface="Arial" charset="0"/>
                        <a:defRPr sz="2400">
                          <a:solidFill>
                            <a:schemeClr val="tx1"/>
                          </a:solidFill>
                          <a:latin typeface="Arial" charset="0"/>
                        </a:defRPr>
                      </a:lvl2pPr>
                      <a:lvl3pPr marL="1143000" indent="-228600" eaLnBrk="0" hangingPunct="0">
                        <a:spcBef>
                          <a:spcPct val="20000"/>
                        </a:spcBef>
                        <a:buFont typeface="Arial" charset="0"/>
                        <a:defRPr sz="2000">
                          <a:solidFill>
                            <a:schemeClr val="tx1"/>
                          </a:solidFill>
                          <a:latin typeface="Arial" charset="0"/>
                        </a:defRPr>
                      </a:lvl3pPr>
                      <a:lvl4pPr marL="16002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4pPr>
                      <a:lvl5pPr marL="2057400" indent="-228600" eaLnBrk="0" hangingPunct="0">
                        <a:spcBef>
                          <a:spcPct val="20000"/>
                        </a:spcBef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Font typeface="Arial" charset="0"/>
                        <a:defRPr>
                          <a:solidFill>
                            <a:schemeClr val="tx1"/>
                          </a:solidFill>
                          <a:latin typeface="Arial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altLang="ru-RU" sz="32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2,0</a:t>
                      </a:r>
                      <a:endParaRPr kumimoji="0" lang="ru-RU" altLang="ru-RU" sz="32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82880" marR="182880" marT="68592" marB="68592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5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>
          <a:xfrm>
            <a:off x="17352912" y="9607999"/>
            <a:ext cx="740768" cy="547688"/>
          </a:xfrm>
        </p:spPr>
        <p:txBody>
          <a:bodyPr/>
          <a:lstStyle/>
          <a:p>
            <a:pPr>
              <a:defRPr/>
            </a:pPr>
            <a:fld id="{918815B8-BE6B-4E90-8724-B573ED46ADFA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9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44310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Заголовок 6"/>
          <p:cNvSpPr>
            <a:spLocks noGrp="1"/>
          </p:cNvSpPr>
          <p:nvPr>
            <p:ph type="title"/>
          </p:nvPr>
        </p:nvSpPr>
        <p:spPr>
          <a:xfrm>
            <a:off x="914400" y="411957"/>
            <a:ext cx="16459200" cy="1059135"/>
          </a:xfrm>
          <a:solidFill>
            <a:schemeClr val="accent6">
              <a:lumMod val="20000"/>
              <a:lumOff val="80000"/>
            </a:schemeClr>
          </a:solidFill>
          <a:ln>
            <a:solidFill>
              <a:schemeClr val="accent6">
                <a:lumMod val="60000"/>
                <a:lumOff val="40000"/>
              </a:schemeClr>
            </a:solidFill>
          </a:ln>
        </p:spPr>
        <p:txBody>
          <a:bodyPr>
            <a:normAutofit/>
          </a:bodyPr>
          <a:lstStyle/>
          <a:p>
            <a:r>
              <a:rPr lang="ru-RU" altLang="ru-RU" sz="5000" dirty="0"/>
              <a:t>Уровень пенсий по возрасту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541110855"/>
              </p:ext>
            </p:extLst>
          </p:nvPr>
        </p:nvGraphicFramePr>
        <p:xfrm>
          <a:off x="821904" y="1471092"/>
          <a:ext cx="16644192" cy="82089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441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00134">
                <a:tc>
                  <a:txBody>
                    <a:bodyPr/>
                    <a:lstStyle/>
                    <a:p>
                      <a:r>
                        <a:rPr lang="ru-RU" sz="3600" b="1" dirty="0">
                          <a:solidFill>
                            <a:schemeClr val="tx1"/>
                          </a:solidFill>
                        </a:rPr>
                        <a:t>Дифференциация – в 3,2 раза </a:t>
                      </a:r>
                      <a:r>
                        <a:rPr lang="ru-RU" sz="3600" b="0" dirty="0">
                          <a:solidFill>
                            <a:schemeClr val="tx1"/>
                          </a:solidFill>
                        </a:rPr>
                        <a:t> </a:t>
                      </a:r>
                    </a:p>
                    <a:p>
                      <a:r>
                        <a:rPr lang="ru-RU" sz="3000" b="1" dirty="0">
                          <a:solidFill>
                            <a:schemeClr val="tx1"/>
                          </a:solidFill>
                        </a:rPr>
                        <a:t>минимальная</a:t>
                      </a:r>
                      <a:r>
                        <a:rPr lang="ru-RU" sz="3000" b="0" dirty="0">
                          <a:solidFill>
                            <a:schemeClr val="tx1"/>
                          </a:solidFill>
                        </a:rPr>
                        <a:t> пенсия, при стаже 20/25 лет – 497 руб.</a:t>
                      </a:r>
                    </a:p>
                    <a:p>
                      <a:r>
                        <a:rPr lang="ru-RU" sz="3000" b="1" dirty="0">
                          <a:solidFill>
                            <a:schemeClr val="tx1"/>
                          </a:solidFill>
                        </a:rPr>
                        <a:t>максимальная</a:t>
                      </a:r>
                      <a:r>
                        <a:rPr lang="ru-RU" sz="3000" b="0" dirty="0">
                          <a:solidFill>
                            <a:schemeClr val="tx1"/>
                          </a:solidFill>
                        </a:rPr>
                        <a:t>, при стаже 40/45 и высоком заработке (свыше 5 средних по стране) – </a:t>
                      </a:r>
                      <a:r>
                        <a:rPr lang="ru-RU" sz="3000" b="1" dirty="0">
                          <a:solidFill>
                            <a:schemeClr val="tx1"/>
                          </a:solidFill>
                        </a:rPr>
                        <a:t>1599 </a:t>
                      </a:r>
                      <a:r>
                        <a:rPr lang="ru-RU" sz="3000" b="0" dirty="0">
                          <a:solidFill>
                            <a:schemeClr val="tx1"/>
                          </a:solidFill>
                        </a:rPr>
                        <a:t>руб. </a:t>
                      </a:r>
                      <a:endParaRPr lang="ru-RU" sz="3000" b="1" dirty="0">
                        <a:solidFill>
                          <a:schemeClr val="tx1"/>
                        </a:solidFill>
                      </a:endParaRPr>
                    </a:p>
                    <a:p>
                      <a:endParaRPr lang="ru-RU" sz="600" b="0" dirty="0">
                        <a:solidFill>
                          <a:schemeClr val="tx1"/>
                        </a:solidFill>
                      </a:endParaRPr>
                    </a:p>
                  </a:txBody>
                  <a:tcPr marL="372662" marR="372662" marT="68550" marB="68550">
                    <a:solidFill>
                      <a:schemeClr val="accent3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597592">
                <a:tc>
                  <a:txBody>
                    <a:bodyPr/>
                    <a:lstStyle/>
                    <a:p>
                      <a:r>
                        <a:rPr lang="ru-RU" sz="3000" dirty="0"/>
                        <a:t>Средний размер – 852 руб.</a:t>
                      </a:r>
                    </a:p>
                    <a:p>
                      <a:r>
                        <a:rPr lang="ru-RU" sz="3000" dirty="0"/>
                        <a:t>Средний коэффициент замещения– </a:t>
                      </a:r>
                      <a:r>
                        <a:rPr lang="ru-RU" sz="3000" b="1" dirty="0"/>
                        <a:t>35,9 %</a:t>
                      </a:r>
                    </a:p>
                    <a:p>
                      <a:r>
                        <a:rPr lang="ru-RU" sz="3000" b="0" dirty="0"/>
                        <a:t> (</a:t>
                      </a:r>
                      <a:r>
                        <a:rPr lang="ru-RU" sz="3000" b="1" dirty="0"/>
                        <a:t>2024 год</a:t>
                      </a:r>
                      <a:r>
                        <a:rPr lang="ru-RU" sz="3000" b="0" dirty="0"/>
                        <a:t>)                                     </a:t>
                      </a:r>
                      <a:r>
                        <a:rPr lang="ru-RU" sz="3000" b="1" dirty="0"/>
                        <a:t>с зарплатой-нетто – 41,7 %</a:t>
                      </a:r>
                      <a:r>
                        <a:rPr lang="ru-RU" sz="3000" dirty="0"/>
                        <a:t> </a:t>
                      </a:r>
                    </a:p>
                  </a:txBody>
                  <a:tcPr marL="372662" marR="372662" marT="68550" marB="68550">
                    <a:solidFill>
                      <a:schemeClr val="accent3">
                        <a:lumMod val="40000"/>
                        <a:lumOff val="6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11186">
                <a:tc>
                  <a:txBody>
                    <a:bodyPr/>
                    <a:lstStyle/>
                    <a:p>
                      <a:pPr algn="l"/>
                      <a:r>
                        <a:rPr lang="ru-RU" sz="3600" b="1" dirty="0"/>
                        <a:t>Коэффициент замещения на индивидуальном уровне </a:t>
                      </a:r>
                    </a:p>
                    <a:p>
                      <a:pPr algn="l"/>
                      <a:r>
                        <a:rPr lang="ru-RU" sz="3000" b="0" dirty="0"/>
                        <a:t>(стаж 35/40 лет):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3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 </a:t>
                      </a:r>
                      <a:r>
                        <a:rPr lang="ru-RU" sz="3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допенсионном</a:t>
                      </a:r>
                      <a:r>
                        <a:rPr lang="ru-RU" sz="3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заработке </a:t>
                      </a:r>
                      <a:r>
                        <a:rPr lang="ru-RU" sz="3000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на уровне МЗП </a:t>
                      </a:r>
                      <a:r>
                        <a:rPr lang="ru-RU" sz="3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</a:t>
                      </a:r>
                      <a:r>
                        <a:rPr lang="ru-RU" sz="27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ИКЗ 0,27</a:t>
                      </a:r>
                      <a:r>
                        <a:rPr lang="ru-RU" sz="3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r>
                        <a:rPr lang="ru-RU" sz="36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≈</a:t>
                      </a:r>
                      <a:r>
                        <a:rPr lang="ru-RU" sz="27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3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90%</a:t>
                      </a:r>
                    </a:p>
                    <a:p>
                      <a:pPr algn="l"/>
                      <a:r>
                        <a:rPr lang="ru-RU" sz="3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при </a:t>
                      </a:r>
                      <a:r>
                        <a:rPr lang="ru-RU" sz="3000" kern="1200" dirty="0" err="1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допенсионном</a:t>
                      </a:r>
                      <a:r>
                        <a:rPr lang="ru-RU" sz="30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заработке </a:t>
                      </a:r>
                      <a:r>
                        <a:rPr lang="ru-RU" sz="3000" kern="1200" dirty="0">
                          <a:solidFill>
                            <a:srgbClr val="C00000"/>
                          </a:solidFill>
                          <a:latin typeface="+mn-lt"/>
                          <a:ea typeface="+mn-ea"/>
                          <a:cs typeface="+mn-cs"/>
                        </a:rPr>
                        <a:t>на уровне 500% СЗП </a:t>
                      </a:r>
                      <a:r>
                        <a:rPr lang="ru-RU" sz="270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(ИКЗ 5,0) </a:t>
                      </a:r>
                      <a:r>
                        <a:rPr lang="ru-RU" sz="3000" b="1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≈ </a:t>
                      </a:r>
                      <a:r>
                        <a:rPr lang="ru-RU" sz="3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11%</a:t>
                      </a:r>
                    </a:p>
                    <a:p>
                      <a:pPr algn="l"/>
                      <a:endParaRPr lang="ru-RU" sz="800" b="1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/>
                      <a:r>
                        <a:rPr lang="ru-RU" sz="33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Решение</a:t>
                      </a:r>
                      <a:r>
                        <a:rPr lang="ru-RU" sz="3000" b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– </a:t>
                      </a:r>
                      <a:r>
                        <a:rPr lang="ru-RU" sz="27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участие </a:t>
                      </a:r>
                      <a:r>
                        <a:rPr lang="ru-RU" sz="3000" b="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в добровольном дополнительном пенсионном страховании (</a:t>
                      </a:r>
                      <a:r>
                        <a:rPr lang="ru-RU" sz="2400" b="0" i="1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формирование желаемого уровня дохода в пенсионный период  исходя из</a:t>
                      </a:r>
                      <a:r>
                        <a:rPr lang="ru-RU" sz="2400" b="0" i="1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текущих финансовых возможностей и личных предпочтений</a:t>
                      </a:r>
                      <a:r>
                        <a:rPr lang="ru-RU" sz="2700" b="0" kern="1200" baseline="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) </a:t>
                      </a:r>
                      <a:endParaRPr lang="ru-RU" sz="2400" b="1" i="0" kern="1200" dirty="0">
                        <a:solidFill>
                          <a:schemeClr val="dk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372662" marR="372662" marT="68550" marB="68550">
                    <a:solidFill>
                      <a:schemeClr val="accent3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11279" name="Номер слайда 4"/>
          <p:cNvSpPr>
            <a:spLocks noGrp="1"/>
          </p:cNvSpPr>
          <p:nvPr>
            <p:ph type="sldNum" sz="quarter" idx="12"/>
          </p:nvPr>
        </p:nvSpPr>
        <p:spPr>
          <a:noFill/>
        </p:spPr>
        <p:txBody>
          <a:bodyPr/>
          <a:lstStyle>
            <a:lvl1pPr eaLnBrk="0" hangingPunct="0">
              <a:spcBef>
                <a:spcPct val="20000"/>
              </a:spcBef>
              <a:buChar char="•"/>
              <a:defRPr sz="5700">
                <a:solidFill>
                  <a:schemeClr val="tx1"/>
                </a:solidFill>
                <a:latin typeface="Arial" charset="0"/>
              </a:defRPr>
            </a:lvl1pPr>
            <a:lvl2pPr marL="1326686" indent="-510264" eaLnBrk="0" hangingPunct="0">
              <a:spcBef>
                <a:spcPct val="20000"/>
              </a:spcBef>
              <a:buChar char="–"/>
              <a:defRPr sz="5000">
                <a:solidFill>
                  <a:schemeClr val="tx1"/>
                </a:solidFill>
                <a:latin typeface="Arial" charset="0"/>
              </a:defRPr>
            </a:lvl2pPr>
            <a:lvl3pPr marL="2041055" indent="-408211" eaLnBrk="0" hangingPunct="0">
              <a:spcBef>
                <a:spcPct val="20000"/>
              </a:spcBef>
              <a:buChar char="•"/>
              <a:defRPr sz="4300">
                <a:solidFill>
                  <a:schemeClr val="tx1"/>
                </a:solidFill>
                <a:latin typeface="Arial" charset="0"/>
              </a:defRPr>
            </a:lvl3pPr>
            <a:lvl4pPr marL="2857477" indent="-408211" eaLnBrk="0" hangingPunct="0">
              <a:spcBef>
                <a:spcPct val="20000"/>
              </a:spcBef>
              <a:buChar char="–"/>
              <a:defRPr sz="3600">
                <a:solidFill>
                  <a:schemeClr val="tx1"/>
                </a:solidFill>
                <a:latin typeface="Arial" charset="0"/>
              </a:defRPr>
            </a:lvl4pPr>
            <a:lvl5pPr marL="3673899" indent="-408211" eaLnBrk="0" hangingPunct="0">
              <a:spcBef>
                <a:spcPct val="20000"/>
              </a:spcBef>
              <a:buChar char="»"/>
              <a:defRPr sz="3600">
                <a:solidFill>
                  <a:schemeClr val="tx1"/>
                </a:solidFill>
                <a:latin typeface="Arial" charset="0"/>
              </a:defRPr>
            </a:lvl5pPr>
            <a:lvl6pPr marL="4490321" indent="-40821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Arial" charset="0"/>
              </a:defRPr>
            </a:lvl6pPr>
            <a:lvl7pPr marL="5306743" indent="-40821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Arial" charset="0"/>
              </a:defRPr>
            </a:lvl7pPr>
            <a:lvl8pPr marL="6123165" indent="-40821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Arial" charset="0"/>
              </a:defRPr>
            </a:lvl8pPr>
            <a:lvl9pPr marL="6939587" indent="-408211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36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fld id="{DCEB2DE2-8F40-40E2-B146-B26556288E60}" type="slidenum">
              <a:rPr lang="ru-RU" altLang="ru-RU" sz="2500"/>
              <a:pPr eaLnBrk="1" hangingPunct="1">
                <a:spcBef>
                  <a:spcPct val="0"/>
                </a:spcBef>
                <a:buFontTx/>
                <a:buNone/>
              </a:pPr>
              <a:t>10</a:t>
            </a:fld>
            <a:endParaRPr lang="ru-RU" altLang="ru-RU" sz="2500" dirty="0"/>
          </a:p>
        </p:txBody>
      </p:sp>
    </p:spTree>
    <p:extLst>
      <p:ext uri="{BB962C8B-B14F-4D97-AF65-F5344CB8AC3E}">
        <p14:creationId xmlns:p14="http://schemas.microsoft.com/office/powerpoint/2010/main" val="22695825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 rot="-2358749">
            <a:off x="17082974" y="-2239774"/>
            <a:ext cx="3086100" cy="6549888"/>
            <a:chOff x="0" y="0"/>
            <a:chExt cx="812800" cy="172507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1725074"/>
            </a:xfrm>
            <a:custGeom>
              <a:avLst/>
              <a:gdLst/>
              <a:ahLst/>
              <a:cxnLst/>
              <a:rect l="l" t="t" r="r" b="b"/>
              <a:pathLst>
                <a:path w="812800" h="1725074">
                  <a:moveTo>
                    <a:pt x="0" y="0"/>
                  </a:moveTo>
                  <a:lnTo>
                    <a:pt x="812800" y="0"/>
                  </a:lnTo>
                  <a:lnTo>
                    <a:pt x="812800" y="1725074"/>
                  </a:lnTo>
                  <a:lnTo>
                    <a:pt x="0" y="1725074"/>
                  </a:lnTo>
                  <a:close/>
                </a:path>
              </a:pathLst>
            </a:custGeom>
            <a:solidFill>
              <a:srgbClr val="37BEB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2358749">
            <a:off x="17297286" y="-2793932"/>
            <a:ext cx="3086100" cy="6549888"/>
            <a:chOff x="0" y="0"/>
            <a:chExt cx="812800" cy="172507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1725074"/>
            </a:xfrm>
            <a:custGeom>
              <a:avLst/>
              <a:gdLst/>
              <a:ahLst/>
              <a:cxnLst/>
              <a:rect l="l" t="t" r="r" b="b"/>
              <a:pathLst>
                <a:path w="812800" h="1725074">
                  <a:moveTo>
                    <a:pt x="0" y="0"/>
                  </a:moveTo>
                  <a:lnTo>
                    <a:pt x="812800" y="0"/>
                  </a:lnTo>
                  <a:lnTo>
                    <a:pt x="812800" y="1725074"/>
                  </a:lnTo>
                  <a:lnTo>
                    <a:pt x="0" y="172507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>
              <a:solidFill>
                <a:srgbClr val="FFFFFF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9" name="TextBox 19"/>
          <p:cNvSpPr txBox="1"/>
          <p:nvPr/>
        </p:nvSpPr>
        <p:spPr>
          <a:xfrm>
            <a:off x="463129" y="3238500"/>
            <a:ext cx="10744200" cy="523220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ru-RU" sz="4800" dirty="0">
                <a:solidFill>
                  <a:srgbClr val="217169"/>
                </a:solidFill>
                <a:latin typeface="Oswald Bold"/>
              </a:rPr>
              <a:t>СИСТЕМА ГОСУДАРСТВЕННОГО СОЦИАЛЬНОГО СТРАХОВАНИЯ</a:t>
            </a:r>
          </a:p>
          <a:p>
            <a:pPr algn="ctr"/>
            <a:endParaRPr lang="ru-RU" sz="4800" dirty="0">
              <a:solidFill>
                <a:srgbClr val="217169"/>
              </a:solidFill>
              <a:latin typeface="Oswald Bold"/>
            </a:endParaRPr>
          </a:p>
          <a:p>
            <a:pPr algn="r"/>
            <a:endParaRPr lang="ru-RU" sz="2800" spc="128" dirty="0">
              <a:solidFill>
                <a:srgbClr val="44566A"/>
              </a:solidFill>
              <a:latin typeface="Oswald"/>
            </a:endParaRPr>
          </a:p>
          <a:p>
            <a:pPr algn="r"/>
            <a:endParaRPr lang="ru-RU" sz="2800" spc="128" dirty="0">
              <a:solidFill>
                <a:srgbClr val="44566A"/>
              </a:solidFill>
              <a:latin typeface="Oswald"/>
            </a:endParaRPr>
          </a:p>
          <a:p>
            <a:pPr algn="r"/>
            <a:endParaRPr lang="ru-RU" sz="2800" spc="128" dirty="0">
              <a:solidFill>
                <a:srgbClr val="44566A"/>
              </a:solidFill>
              <a:latin typeface="Oswald"/>
            </a:endParaRPr>
          </a:p>
          <a:p>
            <a:pPr algn="r"/>
            <a:endParaRPr lang="ru-RU" sz="2800" spc="128" dirty="0">
              <a:solidFill>
                <a:srgbClr val="44566A"/>
              </a:solidFill>
              <a:latin typeface="Oswald"/>
            </a:endParaRPr>
          </a:p>
          <a:p>
            <a:pPr algn="r"/>
            <a:endParaRPr lang="ru-RU" sz="2800" spc="128" dirty="0">
              <a:solidFill>
                <a:srgbClr val="44566A"/>
              </a:solidFill>
              <a:latin typeface="Oswald"/>
            </a:endParaRPr>
          </a:p>
          <a:p>
            <a:pPr algn="r"/>
            <a:r>
              <a:rPr lang="ru-RU" sz="2800" spc="128" dirty="0">
                <a:solidFill>
                  <a:srgbClr val="44566A"/>
                </a:solidFill>
                <a:latin typeface="Oswald"/>
              </a:rPr>
              <a:t>Трухан Виктория Александровна, </a:t>
            </a:r>
          </a:p>
          <a:p>
            <a:pPr algn="r"/>
            <a:r>
              <a:rPr lang="ru-RU" sz="2800" spc="128" dirty="0">
                <a:solidFill>
                  <a:srgbClr val="44566A"/>
                </a:solidFill>
                <a:latin typeface="Oswald"/>
              </a:rPr>
              <a:t>первый заместитель управляющего Фондом</a:t>
            </a:r>
          </a:p>
        </p:txBody>
      </p:sp>
      <p:grpSp>
        <p:nvGrpSpPr>
          <p:cNvPr id="16" name="Group 11"/>
          <p:cNvGrpSpPr>
            <a:grpSpLocks noChangeAspect="1"/>
          </p:cNvGrpSpPr>
          <p:nvPr/>
        </p:nvGrpSpPr>
        <p:grpSpPr>
          <a:xfrm>
            <a:off x="11085657" y="1765372"/>
            <a:ext cx="7202343" cy="7202314"/>
            <a:chOff x="0" y="0"/>
            <a:chExt cx="6350000" cy="6349975"/>
          </a:xfrm>
        </p:grpSpPr>
        <p:sp>
          <p:nvSpPr>
            <p:cNvPr id="17" name="Freeform 12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24906" r="-24906"/>
              </a:stretch>
            </a:blipFill>
          </p:spPr>
        </p:sp>
      </p:grpSp>
      <p:grpSp>
        <p:nvGrpSpPr>
          <p:cNvPr id="18" name="Group 5"/>
          <p:cNvGrpSpPr/>
          <p:nvPr/>
        </p:nvGrpSpPr>
        <p:grpSpPr>
          <a:xfrm rot="-2358749">
            <a:off x="-1043826" y="5603014"/>
            <a:ext cx="3086100" cy="6549888"/>
            <a:chOff x="0" y="0"/>
            <a:chExt cx="812800" cy="1725074"/>
          </a:xfrm>
        </p:grpSpPr>
        <p:sp>
          <p:nvSpPr>
            <p:cNvPr id="19" name="Freeform 6"/>
            <p:cNvSpPr/>
            <p:nvPr/>
          </p:nvSpPr>
          <p:spPr>
            <a:xfrm>
              <a:off x="0" y="0"/>
              <a:ext cx="812800" cy="1725074"/>
            </a:xfrm>
            <a:custGeom>
              <a:avLst/>
              <a:gdLst/>
              <a:ahLst/>
              <a:cxnLst/>
              <a:rect l="l" t="t" r="r" b="b"/>
              <a:pathLst>
                <a:path w="812800" h="1725074">
                  <a:moveTo>
                    <a:pt x="0" y="0"/>
                  </a:moveTo>
                  <a:lnTo>
                    <a:pt x="812800" y="0"/>
                  </a:lnTo>
                  <a:lnTo>
                    <a:pt x="812800" y="1725074"/>
                  </a:lnTo>
                  <a:lnTo>
                    <a:pt x="0" y="1725074"/>
                  </a:lnTo>
                  <a:close/>
                </a:path>
              </a:pathLst>
            </a:custGeom>
            <a:solidFill>
              <a:srgbClr val="37BEB0"/>
            </a:solidFill>
          </p:spPr>
        </p:sp>
        <p:sp>
          <p:nvSpPr>
            <p:cNvPr id="20" name="TextBox 7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8"/>
          <p:cNvGrpSpPr/>
          <p:nvPr/>
        </p:nvGrpSpPr>
        <p:grpSpPr>
          <a:xfrm rot="-2358749">
            <a:off x="-1342425" y="5913387"/>
            <a:ext cx="3086100" cy="6549888"/>
            <a:chOff x="0" y="0"/>
            <a:chExt cx="812800" cy="1725074"/>
          </a:xfrm>
        </p:grpSpPr>
        <p:sp>
          <p:nvSpPr>
            <p:cNvPr id="22" name="Freeform 9"/>
            <p:cNvSpPr/>
            <p:nvPr/>
          </p:nvSpPr>
          <p:spPr>
            <a:xfrm>
              <a:off x="0" y="0"/>
              <a:ext cx="812800" cy="1725074"/>
            </a:xfrm>
            <a:custGeom>
              <a:avLst/>
              <a:gdLst/>
              <a:ahLst/>
              <a:cxnLst/>
              <a:rect l="l" t="t" r="r" b="b"/>
              <a:pathLst>
                <a:path w="812800" h="1725074">
                  <a:moveTo>
                    <a:pt x="0" y="0"/>
                  </a:moveTo>
                  <a:lnTo>
                    <a:pt x="812800" y="0"/>
                  </a:lnTo>
                  <a:lnTo>
                    <a:pt x="812800" y="1725074"/>
                  </a:lnTo>
                  <a:lnTo>
                    <a:pt x="0" y="172507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>
              <a:solidFill>
                <a:srgbClr val="FFFFFF"/>
              </a:solidFill>
            </a:ln>
          </p:spPr>
        </p:sp>
        <p:sp>
          <p:nvSpPr>
            <p:cNvPr id="23" name="TextBox 10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24" name="Picture 16"/>
          <p:cNvPicPr>
            <a:picLocks noChangeAspect="1"/>
          </p:cNvPicPr>
          <p:nvPr/>
        </p:nvPicPr>
        <p:blipFill>
          <a:blip r:embed="rId3"/>
          <a:srcRect l="13397" t="17822" r="13628" b="18870"/>
          <a:stretch>
            <a:fillRect/>
          </a:stretch>
        </p:blipFill>
        <p:spPr>
          <a:xfrm>
            <a:off x="5257800" y="481012"/>
            <a:ext cx="2541918" cy="1985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25995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8749737" flipH="1" flipV="1">
            <a:off x="-1147619" y="8161612"/>
            <a:ext cx="8454389" cy="509377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rot="-9002839">
            <a:off x="12735395" y="-2907320"/>
            <a:ext cx="8454389" cy="5093770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7697141" y="1997581"/>
            <a:ext cx="2876653" cy="2472124"/>
            <a:chOff x="0" y="0"/>
            <a:chExt cx="812800" cy="6985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75747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97"/>
                </a:lnSpc>
              </a:pPr>
              <a:endParaRPr/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852738" y="3233643"/>
            <a:ext cx="2876653" cy="2472124"/>
            <a:chOff x="0" y="0"/>
            <a:chExt cx="812800" cy="698500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B6D5A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97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852738" y="5696888"/>
            <a:ext cx="2876653" cy="2472124"/>
            <a:chOff x="0" y="0"/>
            <a:chExt cx="812800" cy="698500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0C8970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97"/>
                </a:lnSpc>
              </a:pPr>
              <a:endParaRPr/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7697141" y="6932950"/>
            <a:ext cx="2876653" cy="2472124"/>
            <a:chOff x="0" y="0"/>
            <a:chExt cx="812800" cy="698500"/>
          </a:xfrm>
        </p:grpSpPr>
        <p:sp>
          <p:nvSpPr>
            <p:cNvPr id="14" name="Freeform 14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0A88A"/>
            </a:solidFill>
          </p:spPr>
        </p:sp>
        <p:sp>
          <p:nvSpPr>
            <p:cNvPr id="15" name="TextBox 15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97"/>
                </a:lnSpc>
              </a:pPr>
              <a:endParaRPr/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5558608" y="5696888"/>
            <a:ext cx="2876653" cy="2472124"/>
            <a:chOff x="0" y="0"/>
            <a:chExt cx="812800" cy="698500"/>
          </a:xfrm>
        </p:grpSpPr>
        <p:sp>
          <p:nvSpPr>
            <p:cNvPr id="17" name="Freeform 17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1CD4B0"/>
            </a:solidFill>
          </p:spPr>
        </p:sp>
        <p:sp>
          <p:nvSpPr>
            <p:cNvPr id="18" name="TextBox 18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97"/>
                </a:lnSpc>
              </a:pPr>
              <a:endParaRPr/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5558608" y="3233643"/>
            <a:ext cx="2876653" cy="2472124"/>
            <a:chOff x="0" y="0"/>
            <a:chExt cx="812800" cy="698500"/>
          </a:xfrm>
        </p:grpSpPr>
        <p:sp>
          <p:nvSpPr>
            <p:cNvPr id="20" name="Freeform 20"/>
            <p:cNvSpPr/>
            <p:nvPr/>
          </p:nvSpPr>
          <p:spPr>
            <a:xfrm>
              <a:off x="0" y="0"/>
              <a:ext cx="812800" cy="698500"/>
            </a:xfrm>
            <a:custGeom>
              <a:avLst/>
              <a:gdLst/>
              <a:ahLst/>
              <a:cxnLst/>
              <a:rect l="l" t="t" r="r" b="b"/>
              <a:pathLst>
                <a:path w="812800" h="698500">
                  <a:moveTo>
                    <a:pt x="812800" y="349250"/>
                  </a:moveTo>
                  <a:lnTo>
                    <a:pt x="609600" y="698500"/>
                  </a:lnTo>
                  <a:lnTo>
                    <a:pt x="203200" y="698500"/>
                  </a:lnTo>
                  <a:lnTo>
                    <a:pt x="0" y="349250"/>
                  </a:lnTo>
                  <a:lnTo>
                    <a:pt x="203200" y="0"/>
                  </a:lnTo>
                  <a:lnTo>
                    <a:pt x="609600" y="0"/>
                  </a:lnTo>
                  <a:lnTo>
                    <a:pt x="812800" y="349250"/>
                  </a:lnTo>
                  <a:close/>
                </a:path>
              </a:pathLst>
            </a:custGeom>
            <a:solidFill>
              <a:srgbClr val="24FAD1"/>
            </a:solidFill>
          </p:spPr>
        </p:sp>
        <p:sp>
          <p:nvSpPr>
            <p:cNvPr id="21" name="TextBox 21"/>
            <p:cNvSpPr txBox="1"/>
            <p:nvPr/>
          </p:nvSpPr>
          <p:spPr>
            <a:xfrm>
              <a:off x="114300" y="-38100"/>
              <a:ext cx="584200" cy="7366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297"/>
                </a:lnSpc>
              </a:pPr>
              <a:endParaRPr/>
            </a:p>
          </p:txBody>
        </p:sp>
      </p:grpSp>
      <p:pic>
        <p:nvPicPr>
          <p:cNvPr id="22" name="Picture 22"/>
          <p:cNvPicPr>
            <a:picLocks noChangeAspect="1"/>
          </p:cNvPicPr>
          <p:nvPr/>
        </p:nvPicPr>
        <p:blipFill>
          <a:blip r:embed="rId4">
            <a:alphaModFix amt="28000"/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4176364">
            <a:off x="5738090" y="1132778"/>
            <a:ext cx="9094267" cy="9331804"/>
          </a:xfrm>
          <a:prstGeom prst="rect">
            <a:avLst/>
          </a:prstGeom>
        </p:spPr>
      </p:pic>
      <p:pic>
        <p:nvPicPr>
          <p:cNvPr id="23" name="Picture 2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0882012" y="5827711"/>
            <a:ext cx="818107" cy="602010"/>
          </a:xfrm>
          <a:prstGeom prst="rect">
            <a:avLst/>
          </a:prstGeom>
        </p:spPr>
      </p:pic>
      <p:pic>
        <p:nvPicPr>
          <p:cNvPr id="25" name="Picture 2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9"/>
              </a:ext>
            </a:extLst>
          </a:blip>
          <a:srcRect/>
          <a:stretch>
            <a:fillRect/>
          </a:stretch>
        </p:blipFill>
        <p:spPr>
          <a:xfrm>
            <a:off x="6615209" y="5827711"/>
            <a:ext cx="745635" cy="745635"/>
          </a:xfrm>
          <a:prstGeom prst="rect">
            <a:avLst/>
          </a:prstGeom>
        </p:spPr>
      </p:pic>
      <p:pic>
        <p:nvPicPr>
          <p:cNvPr id="26" name="Picture 2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4327233" y="3546123"/>
            <a:ext cx="848729" cy="878374"/>
          </a:xfrm>
          <a:prstGeom prst="rect">
            <a:avLst/>
          </a:prstGeom>
        </p:spPr>
      </p:pic>
      <p:pic>
        <p:nvPicPr>
          <p:cNvPr id="27" name="Picture 27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4327233" y="5090742"/>
            <a:ext cx="848729" cy="878374"/>
          </a:xfrm>
          <a:prstGeom prst="rect">
            <a:avLst/>
          </a:prstGeom>
        </p:spPr>
      </p:pic>
      <p:pic>
        <p:nvPicPr>
          <p:cNvPr id="28" name="Picture 28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4327233" y="6486478"/>
            <a:ext cx="848729" cy="878374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1028700" y="484789"/>
            <a:ext cx="9300750" cy="13080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5146"/>
              </a:lnSpc>
              <a:spcBef>
                <a:spcPct val="0"/>
              </a:spcBef>
            </a:pPr>
            <a:r>
              <a:rPr lang="en-US" sz="3675" u="none" dirty="0">
                <a:solidFill>
                  <a:srgbClr val="26867D"/>
                </a:solidFill>
                <a:latin typeface="Oswald Bold"/>
              </a:rPr>
              <a:t>УПРАВЛЕНИЕ СИСТЕМОЙ ГОСУДАРСТВЕННОГО СОЦИАЛЬНОГО СТРАХОВАНИЯ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711926" y="3603273"/>
            <a:ext cx="3480737" cy="821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010"/>
              </a:lnSpc>
            </a:pPr>
            <a:r>
              <a:rPr lang="en-US" sz="3272" u="none" dirty="0" err="1">
                <a:solidFill>
                  <a:srgbClr val="546873"/>
                </a:solidFill>
                <a:latin typeface="Arimo Bold"/>
              </a:rPr>
              <a:t>Центральный</a:t>
            </a:r>
            <a:endParaRPr lang="en-US" sz="3272" u="none" dirty="0">
              <a:solidFill>
                <a:srgbClr val="546873"/>
              </a:solidFill>
              <a:latin typeface="Arimo Bold"/>
            </a:endParaRPr>
          </a:p>
          <a:p>
            <a:pPr marL="0" lvl="0" indent="0" algn="r">
              <a:lnSpc>
                <a:spcPts val="3010"/>
              </a:lnSpc>
            </a:pPr>
            <a:r>
              <a:rPr lang="en-US" sz="3272" u="none" dirty="0" err="1">
                <a:solidFill>
                  <a:srgbClr val="546873"/>
                </a:solidFill>
                <a:latin typeface="Arimo Bold"/>
              </a:rPr>
              <a:t>аппарат</a:t>
            </a:r>
            <a:r>
              <a:rPr lang="en-US" sz="3272" u="none" dirty="0">
                <a:solidFill>
                  <a:srgbClr val="546873"/>
                </a:solidFill>
                <a:latin typeface="Arimo Bold"/>
              </a:rPr>
              <a:t> </a:t>
            </a:r>
            <a:r>
              <a:rPr lang="en-US" sz="3272" u="none" dirty="0" err="1">
                <a:solidFill>
                  <a:srgbClr val="546873"/>
                </a:solidFill>
                <a:latin typeface="Arimo Bold"/>
              </a:rPr>
              <a:t>Фонда</a:t>
            </a:r>
            <a:endParaRPr lang="en-US" sz="3272" u="none" dirty="0">
              <a:solidFill>
                <a:srgbClr val="546873"/>
              </a:solidFill>
              <a:latin typeface="Arimo Bold"/>
            </a:endParaRPr>
          </a:p>
        </p:txBody>
      </p:sp>
      <p:sp>
        <p:nvSpPr>
          <p:cNvPr id="31" name="TextBox 31"/>
          <p:cNvSpPr txBox="1"/>
          <p:nvPr/>
        </p:nvSpPr>
        <p:spPr>
          <a:xfrm>
            <a:off x="172652" y="5152261"/>
            <a:ext cx="4020012" cy="821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010"/>
              </a:lnSpc>
              <a:spcBef>
                <a:spcPct val="0"/>
              </a:spcBef>
            </a:pPr>
            <a:r>
              <a:rPr lang="en-US" sz="3272" u="none">
                <a:solidFill>
                  <a:srgbClr val="546873"/>
                </a:solidFill>
                <a:latin typeface="Arimo Bold"/>
              </a:rPr>
              <a:t>7 региональных управлений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172652" y="6630496"/>
            <a:ext cx="4020012" cy="10772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2734"/>
              </a:lnSpc>
              <a:spcBef>
                <a:spcPct val="0"/>
              </a:spcBef>
            </a:pPr>
            <a:r>
              <a:rPr lang="en-US" sz="2972" u="none" dirty="0">
                <a:solidFill>
                  <a:srgbClr val="546873"/>
                </a:solidFill>
                <a:latin typeface="Arimo Bold"/>
              </a:rPr>
              <a:t>144 </a:t>
            </a:r>
            <a:r>
              <a:rPr lang="en-US" sz="2972" u="none" dirty="0" err="1">
                <a:solidFill>
                  <a:srgbClr val="546873"/>
                </a:solidFill>
                <a:latin typeface="Arimo Bold"/>
              </a:rPr>
              <a:t>районных</a:t>
            </a:r>
            <a:r>
              <a:rPr lang="en-US" sz="2972" u="none" dirty="0">
                <a:solidFill>
                  <a:srgbClr val="546873"/>
                </a:solidFill>
                <a:latin typeface="Arimo Bold"/>
              </a:rPr>
              <a:t> </a:t>
            </a:r>
            <a:r>
              <a:rPr lang="en-US" sz="2972" u="none" dirty="0" err="1">
                <a:solidFill>
                  <a:srgbClr val="546873"/>
                </a:solidFill>
                <a:latin typeface="Arimo Bold"/>
              </a:rPr>
              <a:t>отделов</a:t>
            </a:r>
            <a:endParaRPr lang="en-US" sz="2972" u="none" dirty="0">
              <a:solidFill>
                <a:srgbClr val="546873"/>
              </a:solidFill>
              <a:latin typeface="Arimo Bold"/>
            </a:endParaRPr>
          </a:p>
          <a:p>
            <a:pPr marL="0" lvl="0" indent="0" algn="r">
              <a:lnSpc>
                <a:spcPts val="2734"/>
              </a:lnSpc>
              <a:spcBef>
                <a:spcPct val="0"/>
              </a:spcBef>
            </a:pPr>
            <a:r>
              <a:rPr lang="en-US" sz="2972" u="none" dirty="0">
                <a:solidFill>
                  <a:srgbClr val="546873"/>
                </a:solidFill>
                <a:latin typeface="Arimo Bold"/>
              </a:rPr>
              <a:t> (</a:t>
            </a:r>
            <a:r>
              <a:rPr lang="en-US" sz="2972" u="none" dirty="0" err="1">
                <a:solidFill>
                  <a:srgbClr val="546873"/>
                </a:solidFill>
                <a:latin typeface="Arimo Bold"/>
              </a:rPr>
              <a:t>секторов</a:t>
            </a:r>
            <a:r>
              <a:rPr lang="en-US" sz="2972" u="none" dirty="0">
                <a:solidFill>
                  <a:srgbClr val="546873"/>
                </a:solidFill>
                <a:latin typeface="Arimo Bold"/>
              </a:rPr>
              <a:t>)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7920981" y="5109267"/>
            <a:ext cx="2428974" cy="119013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371"/>
              </a:lnSpc>
            </a:pPr>
            <a:r>
              <a:rPr lang="en-US" sz="2445">
                <a:solidFill>
                  <a:srgbClr val="075747"/>
                </a:solidFill>
                <a:latin typeface="Oswald Bold"/>
              </a:rPr>
              <a:t>ОБЕСПЕЧЕНИЕ ИСПОЛНЕНИЯ БЮДЖЕТА ФОНДА</a:t>
            </a:r>
          </a:p>
          <a:p>
            <a:pPr algn="ctr">
              <a:lnSpc>
                <a:spcPts val="2371"/>
              </a:lnSpc>
            </a:pPr>
            <a:endParaRPr lang="en-US" sz="2445">
              <a:solidFill>
                <a:srgbClr val="075747"/>
              </a:solidFill>
              <a:latin typeface="Oswald Bold"/>
            </a:endParaRPr>
          </a:p>
        </p:txBody>
      </p:sp>
      <p:sp>
        <p:nvSpPr>
          <p:cNvPr id="34" name="TextBox 34"/>
          <p:cNvSpPr txBox="1"/>
          <p:nvPr/>
        </p:nvSpPr>
        <p:spPr>
          <a:xfrm>
            <a:off x="5558608" y="4092230"/>
            <a:ext cx="2876653" cy="88485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283"/>
              </a:lnSpc>
            </a:pPr>
            <a:r>
              <a:rPr lang="ru-RU" sz="2000" dirty="0">
                <a:solidFill>
                  <a:srgbClr val="075747"/>
                </a:solidFill>
                <a:latin typeface="Arimo Bold"/>
              </a:rPr>
              <a:t>Информационно-разъяснительная работа</a:t>
            </a:r>
            <a:endParaRPr lang="en-US" sz="2000" dirty="0">
              <a:solidFill>
                <a:srgbClr val="075747"/>
              </a:solidFill>
              <a:latin typeface="Arimo Bold"/>
            </a:endParaRPr>
          </a:p>
        </p:txBody>
      </p:sp>
      <p:sp>
        <p:nvSpPr>
          <p:cNvPr id="35" name="TextBox 35"/>
          <p:cNvSpPr txBox="1"/>
          <p:nvPr/>
        </p:nvSpPr>
        <p:spPr>
          <a:xfrm>
            <a:off x="5918903" y="6706130"/>
            <a:ext cx="2156064" cy="5852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85"/>
              </a:lnSpc>
            </a:pPr>
            <a:r>
              <a:rPr lang="en-US" sz="2356">
                <a:solidFill>
                  <a:srgbClr val="075747"/>
                </a:solidFill>
                <a:latin typeface="Arimo Bold"/>
              </a:rPr>
              <a:t>Контрольная деятельность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843183" y="7576513"/>
            <a:ext cx="2601634" cy="12326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84"/>
              </a:lnSpc>
            </a:pPr>
            <a:r>
              <a:rPr lang="en-US" sz="2561">
                <a:solidFill>
                  <a:srgbClr val="FFFFFF"/>
                </a:solidFill>
                <a:latin typeface="Arimo Bold"/>
              </a:rPr>
              <a:t>Профес-сиональное пенсионное страхование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9962041" y="6467821"/>
            <a:ext cx="2674904" cy="9683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54"/>
              </a:lnSpc>
            </a:pPr>
            <a:r>
              <a:rPr lang="en-US" sz="2633" dirty="0" err="1">
                <a:solidFill>
                  <a:srgbClr val="FFFFFF"/>
                </a:solidFill>
                <a:latin typeface="Arimo Bold"/>
              </a:rPr>
              <a:t>Персони-фицированный</a:t>
            </a:r>
            <a:r>
              <a:rPr lang="en-US" sz="2633" dirty="0">
                <a:solidFill>
                  <a:srgbClr val="FFFFFF"/>
                </a:solidFill>
                <a:latin typeface="Arimo Bold"/>
              </a:rPr>
              <a:t> </a:t>
            </a:r>
            <a:r>
              <a:rPr lang="en-US" sz="2633" dirty="0" err="1">
                <a:solidFill>
                  <a:srgbClr val="FFFFFF"/>
                </a:solidFill>
                <a:latin typeface="Arimo Bold"/>
              </a:rPr>
              <a:t>учет</a:t>
            </a:r>
            <a:endParaRPr lang="en-US" sz="2633" dirty="0">
              <a:solidFill>
                <a:srgbClr val="FFFFFF"/>
              </a:solidFill>
              <a:latin typeface="Arimo Bold"/>
            </a:endParaRPr>
          </a:p>
        </p:txBody>
      </p:sp>
      <p:sp>
        <p:nvSpPr>
          <p:cNvPr id="38" name="TextBox 38"/>
          <p:cNvSpPr txBox="1"/>
          <p:nvPr/>
        </p:nvSpPr>
        <p:spPr>
          <a:xfrm>
            <a:off x="10094242" y="3604632"/>
            <a:ext cx="2240762" cy="179536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2841"/>
              </a:lnSpc>
            </a:pPr>
            <a:r>
              <a:rPr lang="ru-RU" sz="2354" dirty="0" err="1">
                <a:solidFill>
                  <a:schemeClr val="bg1"/>
                </a:solidFill>
                <a:latin typeface="Arimo Bold"/>
              </a:rPr>
              <a:t>Финанси-рование</a:t>
            </a:r>
            <a:r>
              <a:rPr lang="ru-RU" sz="2354" dirty="0">
                <a:solidFill>
                  <a:schemeClr val="bg1"/>
                </a:solidFill>
                <a:latin typeface="Arimo Bold"/>
              </a:rPr>
              <a:t> в</a:t>
            </a:r>
            <a:r>
              <a:rPr lang="en-US" sz="2354" dirty="0" err="1">
                <a:solidFill>
                  <a:schemeClr val="bg1"/>
                </a:solidFill>
                <a:latin typeface="Arimo Bold"/>
              </a:rPr>
              <a:t>ыплат</a:t>
            </a:r>
            <a:endParaRPr lang="ru-RU" sz="2354" dirty="0">
              <a:solidFill>
                <a:schemeClr val="bg1"/>
              </a:solidFill>
              <a:latin typeface="Arimo Bold"/>
            </a:endParaRPr>
          </a:p>
          <a:p>
            <a:pPr algn="ctr">
              <a:lnSpc>
                <a:spcPts val="2841"/>
              </a:lnSpc>
            </a:pPr>
            <a:r>
              <a:rPr lang="ru-RU" sz="2354" dirty="0">
                <a:solidFill>
                  <a:schemeClr val="bg1"/>
                </a:solidFill>
                <a:latin typeface="Arimo Bold"/>
              </a:rPr>
              <a:t>п</a:t>
            </a:r>
            <a:r>
              <a:rPr lang="en-US" sz="2354" dirty="0" err="1">
                <a:solidFill>
                  <a:schemeClr val="bg1"/>
                </a:solidFill>
                <a:latin typeface="Arimo Bold"/>
              </a:rPr>
              <a:t>енсий</a:t>
            </a:r>
            <a:r>
              <a:rPr lang="ru-RU" sz="2354" dirty="0">
                <a:solidFill>
                  <a:schemeClr val="bg1"/>
                </a:solidFill>
                <a:latin typeface="Arimo Bold"/>
              </a:rPr>
              <a:t> и</a:t>
            </a:r>
          </a:p>
          <a:p>
            <a:pPr algn="ctr">
              <a:lnSpc>
                <a:spcPts val="2841"/>
              </a:lnSpc>
            </a:pPr>
            <a:r>
              <a:rPr lang="en-US" sz="2354" dirty="0" err="1">
                <a:solidFill>
                  <a:schemeClr val="bg1"/>
                </a:solidFill>
                <a:latin typeface="Arimo Bold"/>
              </a:rPr>
              <a:t>пособий</a:t>
            </a:r>
            <a:endParaRPr lang="en-US" sz="2354" dirty="0">
              <a:solidFill>
                <a:schemeClr val="bg1"/>
              </a:solidFill>
              <a:latin typeface="Arimo Bold"/>
            </a:endParaRPr>
          </a:p>
        </p:txBody>
      </p:sp>
      <p:pic>
        <p:nvPicPr>
          <p:cNvPr id="39" name="Picture 3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3110392" y="3546123"/>
            <a:ext cx="848729" cy="878374"/>
          </a:xfrm>
          <a:prstGeom prst="rect">
            <a:avLst/>
          </a:prstGeom>
        </p:spPr>
      </p:pic>
      <p:pic>
        <p:nvPicPr>
          <p:cNvPr id="40" name="Picture 4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3110392" y="5860212"/>
            <a:ext cx="848729" cy="878374"/>
          </a:xfrm>
          <a:prstGeom prst="rect">
            <a:avLst/>
          </a:prstGeom>
        </p:spPr>
      </p:pic>
      <p:pic>
        <p:nvPicPr>
          <p:cNvPr id="41" name="Picture 41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1"/>
              </a:ext>
            </a:extLst>
          </a:blip>
          <a:srcRect/>
          <a:stretch>
            <a:fillRect/>
          </a:stretch>
        </p:blipFill>
        <p:spPr>
          <a:xfrm>
            <a:off x="13110392" y="7022951"/>
            <a:ext cx="848729" cy="878374"/>
          </a:xfrm>
          <a:prstGeom prst="rect">
            <a:avLst/>
          </a:prstGeom>
        </p:spPr>
      </p:pic>
      <p:sp>
        <p:nvSpPr>
          <p:cNvPr id="42" name="TextBox 42"/>
          <p:cNvSpPr txBox="1"/>
          <p:nvPr/>
        </p:nvSpPr>
        <p:spPr>
          <a:xfrm>
            <a:off x="14092471" y="3603273"/>
            <a:ext cx="3432685" cy="821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10"/>
              </a:lnSpc>
              <a:spcBef>
                <a:spcPct val="0"/>
              </a:spcBef>
            </a:pPr>
            <a:r>
              <a:rPr lang="en-US" sz="3272">
                <a:solidFill>
                  <a:srgbClr val="546873"/>
                </a:solidFill>
                <a:latin typeface="Arimo Bold"/>
              </a:rPr>
              <a:t>Количество плательщиков: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4092471" y="5884861"/>
            <a:ext cx="3681976" cy="440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10"/>
              </a:lnSpc>
              <a:spcBef>
                <a:spcPct val="0"/>
              </a:spcBef>
            </a:pPr>
            <a:r>
              <a:rPr lang="en-US" sz="3272">
                <a:solidFill>
                  <a:srgbClr val="546873"/>
                </a:solidFill>
                <a:latin typeface="Arimo Bold"/>
              </a:rPr>
              <a:t>Количество ИЛС: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4209801" y="7080101"/>
            <a:ext cx="3426294" cy="120222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010"/>
              </a:lnSpc>
              <a:spcBef>
                <a:spcPct val="0"/>
              </a:spcBef>
            </a:pPr>
            <a:r>
              <a:rPr lang="en-US" sz="3272" dirty="0" err="1">
                <a:solidFill>
                  <a:srgbClr val="546873"/>
                </a:solidFill>
                <a:latin typeface="Arimo Bold"/>
              </a:rPr>
              <a:t>Количество</a:t>
            </a:r>
            <a:r>
              <a:rPr lang="en-US" sz="3272" dirty="0">
                <a:solidFill>
                  <a:srgbClr val="546873"/>
                </a:solidFill>
                <a:latin typeface="Arimo Bold"/>
              </a:rPr>
              <a:t> </a:t>
            </a:r>
            <a:r>
              <a:rPr lang="en-US" sz="3272" dirty="0" err="1">
                <a:solidFill>
                  <a:srgbClr val="546873"/>
                </a:solidFill>
                <a:latin typeface="Arimo Bold"/>
              </a:rPr>
              <a:t>застрахованных</a:t>
            </a:r>
            <a:r>
              <a:rPr lang="en-US" sz="3272" dirty="0">
                <a:solidFill>
                  <a:srgbClr val="546873"/>
                </a:solidFill>
                <a:latin typeface="Arimo Bold"/>
              </a:rPr>
              <a:t> </a:t>
            </a:r>
            <a:r>
              <a:rPr lang="en-US" sz="3272" dirty="0" err="1">
                <a:solidFill>
                  <a:srgbClr val="546873"/>
                </a:solidFill>
                <a:latin typeface="Arimo Bold"/>
              </a:rPr>
              <a:t>лиц</a:t>
            </a:r>
            <a:r>
              <a:rPr lang="en-US" sz="3272" dirty="0">
                <a:solidFill>
                  <a:srgbClr val="546873"/>
                </a:solidFill>
                <a:latin typeface="Arimo Bold"/>
              </a:rPr>
              <a:t>: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14092471" y="4413520"/>
            <a:ext cx="2606134" cy="12182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667"/>
              </a:lnSpc>
              <a:spcBef>
                <a:spcPct val="0"/>
              </a:spcBef>
            </a:pPr>
            <a:r>
              <a:rPr lang="en-US" sz="2619" dirty="0">
                <a:solidFill>
                  <a:srgbClr val="546873"/>
                </a:solidFill>
                <a:latin typeface="Arimo"/>
              </a:rPr>
              <a:t>&gt; 7</a:t>
            </a:r>
            <a:r>
              <a:rPr lang="en-US" sz="2619" u="none" dirty="0">
                <a:solidFill>
                  <a:srgbClr val="546873"/>
                </a:solidFill>
                <a:latin typeface="Arimo"/>
              </a:rPr>
              <a:t>0</a:t>
            </a:r>
            <a:r>
              <a:rPr lang="ru-RU" sz="2619" u="none" dirty="0">
                <a:solidFill>
                  <a:srgbClr val="546873"/>
                </a:solidFill>
                <a:latin typeface="Arimo"/>
              </a:rPr>
              <a:t>0</a:t>
            </a:r>
            <a:r>
              <a:rPr lang="en-US" sz="2619" u="none" dirty="0">
                <a:solidFill>
                  <a:srgbClr val="546873"/>
                </a:solidFill>
                <a:latin typeface="Arimo"/>
              </a:rPr>
              <a:t> </a:t>
            </a:r>
            <a:r>
              <a:rPr lang="en-US" sz="2619" u="none" dirty="0" err="1">
                <a:solidFill>
                  <a:srgbClr val="546873"/>
                </a:solidFill>
                <a:latin typeface="Arimo"/>
              </a:rPr>
              <a:t>тыс</a:t>
            </a:r>
            <a:r>
              <a:rPr lang="ru-RU" sz="2619" u="none" dirty="0" err="1">
                <a:solidFill>
                  <a:srgbClr val="546873"/>
                </a:solidFill>
                <a:latin typeface="Arimo"/>
              </a:rPr>
              <a:t>яч</a:t>
            </a:r>
            <a:r>
              <a:rPr lang="en-US" sz="2619" u="none" dirty="0">
                <a:solidFill>
                  <a:srgbClr val="546873"/>
                </a:solidFill>
                <a:latin typeface="Arimo"/>
              </a:rPr>
              <a:t>, </a:t>
            </a:r>
          </a:p>
          <a:p>
            <a:pPr marL="0" lvl="0" indent="0" algn="l">
              <a:lnSpc>
                <a:spcPts val="2072"/>
              </a:lnSpc>
              <a:spcBef>
                <a:spcPct val="0"/>
              </a:spcBef>
            </a:pPr>
            <a:r>
              <a:rPr lang="en-US" sz="2000" u="none" dirty="0" err="1">
                <a:solidFill>
                  <a:srgbClr val="546873"/>
                </a:solidFill>
                <a:latin typeface="Arimo"/>
              </a:rPr>
              <a:t>из</a:t>
            </a:r>
            <a:r>
              <a:rPr lang="en-US" sz="2000" u="none" dirty="0">
                <a:solidFill>
                  <a:srgbClr val="546873"/>
                </a:solidFill>
                <a:latin typeface="Arimo"/>
              </a:rPr>
              <a:t> </a:t>
            </a:r>
            <a:r>
              <a:rPr lang="en-US" sz="2000" u="none" dirty="0" err="1">
                <a:solidFill>
                  <a:srgbClr val="546873"/>
                </a:solidFill>
                <a:latin typeface="Arimo"/>
              </a:rPr>
              <a:t>них</a:t>
            </a:r>
            <a:r>
              <a:rPr lang="en-US" sz="2000" u="none" dirty="0">
                <a:solidFill>
                  <a:srgbClr val="546873"/>
                </a:solidFill>
                <a:latin typeface="Arimo"/>
              </a:rPr>
              <a:t> </a:t>
            </a:r>
            <a:r>
              <a:rPr lang="en-US" sz="2000" u="none" dirty="0" err="1">
                <a:solidFill>
                  <a:srgbClr val="546873"/>
                </a:solidFill>
                <a:latin typeface="Arimo"/>
              </a:rPr>
              <a:t>работодателей</a:t>
            </a:r>
            <a:endParaRPr lang="en-US" sz="1480" u="none" dirty="0">
              <a:solidFill>
                <a:srgbClr val="546873"/>
              </a:solidFill>
              <a:latin typeface="Arimo"/>
            </a:endParaRPr>
          </a:p>
          <a:p>
            <a:pPr marL="0" lvl="0" indent="0" algn="l">
              <a:lnSpc>
                <a:spcPts val="3667"/>
              </a:lnSpc>
              <a:spcBef>
                <a:spcPct val="0"/>
              </a:spcBef>
            </a:pPr>
            <a:r>
              <a:rPr lang="en-US" sz="2619" u="none" dirty="0">
                <a:solidFill>
                  <a:srgbClr val="546873"/>
                </a:solidFill>
                <a:latin typeface="Arimo"/>
              </a:rPr>
              <a:t>&gt; 25</a:t>
            </a:r>
            <a:r>
              <a:rPr lang="ru-RU" sz="2619" dirty="0">
                <a:solidFill>
                  <a:srgbClr val="546873"/>
                </a:solidFill>
                <a:latin typeface="Arimo"/>
              </a:rPr>
              <a:t>5</a:t>
            </a:r>
            <a:r>
              <a:rPr lang="en-US" sz="2619" u="none" dirty="0">
                <a:solidFill>
                  <a:srgbClr val="546873"/>
                </a:solidFill>
                <a:latin typeface="Arimo"/>
              </a:rPr>
              <a:t> </a:t>
            </a:r>
            <a:r>
              <a:rPr lang="en-US" sz="2619" u="none" dirty="0" err="1">
                <a:solidFill>
                  <a:srgbClr val="546873"/>
                </a:solidFill>
                <a:latin typeface="Arimo"/>
              </a:rPr>
              <a:t>тыс</a:t>
            </a:r>
            <a:r>
              <a:rPr lang="ru-RU" sz="2619" u="none" dirty="0" err="1">
                <a:solidFill>
                  <a:srgbClr val="546873"/>
                </a:solidFill>
                <a:latin typeface="Arimo"/>
              </a:rPr>
              <a:t>яч</a:t>
            </a:r>
            <a:endParaRPr lang="en-US" sz="2619" u="none" dirty="0">
              <a:solidFill>
                <a:srgbClr val="546873"/>
              </a:solidFill>
              <a:latin typeface="Arimo"/>
            </a:endParaRPr>
          </a:p>
        </p:txBody>
      </p:sp>
      <p:sp>
        <p:nvSpPr>
          <p:cNvPr id="46" name="TextBox 46"/>
          <p:cNvSpPr txBox="1"/>
          <p:nvPr/>
        </p:nvSpPr>
        <p:spPr>
          <a:xfrm>
            <a:off x="14092470" y="6337024"/>
            <a:ext cx="2976329" cy="474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3667"/>
              </a:lnSpc>
              <a:spcBef>
                <a:spcPct val="0"/>
              </a:spcBef>
            </a:pPr>
            <a:r>
              <a:rPr lang="en-US" sz="2619" u="none" dirty="0">
                <a:solidFill>
                  <a:srgbClr val="546873"/>
                </a:solidFill>
                <a:latin typeface="Arimo"/>
              </a:rPr>
              <a:t>&gt; 8,4 </a:t>
            </a:r>
            <a:r>
              <a:rPr lang="ru-RU" sz="2619" u="none" dirty="0">
                <a:solidFill>
                  <a:srgbClr val="546873"/>
                </a:solidFill>
                <a:latin typeface="Arimo"/>
              </a:rPr>
              <a:t>миллионов</a:t>
            </a:r>
            <a:endParaRPr lang="en-US" sz="2619" u="none" dirty="0">
              <a:solidFill>
                <a:srgbClr val="546873"/>
              </a:solidFill>
              <a:latin typeface="Arimo"/>
            </a:endParaRPr>
          </a:p>
        </p:txBody>
      </p:sp>
      <p:sp>
        <p:nvSpPr>
          <p:cNvPr id="47" name="TextBox 47"/>
          <p:cNvSpPr txBox="1"/>
          <p:nvPr/>
        </p:nvSpPr>
        <p:spPr>
          <a:xfrm>
            <a:off x="14209800" y="8226912"/>
            <a:ext cx="3925799" cy="4744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>
              <a:lnSpc>
                <a:spcPts val="3668"/>
              </a:lnSpc>
              <a:spcBef>
                <a:spcPct val="0"/>
              </a:spcBef>
            </a:pPr>
            <a:r>
              <a:rPr lang="en-US" sz="2620" dirty="0">
                <a:solidFill>
                  <a:srgbClr val="546873"/>
                </a:solidFill>
                <a:latin typeface="Arimo"/>
              </a:rPr>
              <a:t>&gt;</a:t>
            </a:r>
            <a:r>
              <a:rPr lang="en-US" sz="2620" u="none" dirty="0">
                <a:solidFill>
                  <a:srgbClr val="546873"/>
                </a:solidFill>
                <a:latin typeface="Arimo"/>
              </a:rPr>
              <a:t> 4,7 </a:t>
            </a:r>
            <a:r>
              <a:rPr lang="ru-RU" sz="2619" dirty="0">
                <a:solidFill>
                  <a:srgbClr val="546873"/>
                </a:solidFill>
                <a:latin typeface="Arimo"/>
              </a:rPr>
              <a:t>миллионов </a:t>
            </a:r>
            <a:r>
              <a:rPr lang="ru-RU" sz="2620" u="none" dirty="0">
                <a:solidFill>
                  <a:srgbClr val="546873"/>
                </a:solidFill>
                <a:latin typeface="Arimo"/>
              </a:rPr>
              <a:t>человек</a:t>
            </a:r>
            <a:endParaRPr lang="en-US" sz="2620" u="none" dirty="0">
              <a:solidFill>
                <a:srgbClr val="546873"/>
              </a:solidFill>
              <a:latin typeface="Arimo"/>
            </a:endParaRPr>
          </a:p>
        </p:txBody>
      </p:sp>
      <p:sp>
        <p:nvSpPr>
          <p:cNvPr id="48" name="TextBox 34"/>
          <p:cNvSpPr txBox="1"/>
          <p:nvPr/>
        </p:nvSpPr>
        <p:spPr>
          <a:xfrm>
            <a:off x="8077595" y="2802754"/>
            <a:ext cx="2138247" cy="88485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283"/>
              </a:lnSpc>
            </a:pPr>
            <a:r>
              <a:rPr lang="en-US" sz="2354" dirty="0" err="1">
                <a:solidFill>
                  <a:schemeClr val="bg1"/>
                </a:solidFill>
                <a:latin typeface="Arimo Bold"/>
              </a:rPr>
              <a:t>Сбор</a:t>
            </a:r>
            <a:r>
              <a:rPr lang="en-US" sz="2354" dirty="0">
                <a:solidFill>
                  <a:schemeClr val="bg1"/>
                </a:solidFill>
                <a:latin typeface="Arimo Bold"/>
              </a:rPr>
              <a:t> и </a:t>
            </a:r>
            <a:r>
              <a:rPr lang="en-US" sz="2354" dirty="0" err="1">
                <a:solidFill>
                  <a:schemeClr val="bg1"/>
                </a:solidFill>
                <a:latin typeface="Arimo Bold"/>
              </a:rPr>
              <a:t>уплата</a:t>
            </a:r>
            <a:r>
              <a:rPr lang="en-US" sz="2354" dirty="0">
                <a:solidFill>
                  <a:schemeClr val="bg1"/>
                </a:solidFill>
                <a:latin typeface="Arimo Bold"/>
              </a:rPr>
              <a:t> </a:t>
            </a:r>
            <a:r>
              <a:rPr lang="en-US" sz="2354" dirty="0" err="1">
                <a:solidFill>
                  <a:schemeClr val="bg1"/>
                </a:solidFill>
                <a:latin typeface="Arimo Bold"/>
              </a:rPr>
              <a:t>страховых</a:t>
            </a:r>
            <a:r>
              <a:rPr lang="en-US" sz="2354" dirty="0">
                <a:solidFill>
                  <a:schemeClr val="bg1"/>
                </a:solidFill>
                <a:latin typeface="Arimo Bold"/>
              </a:rPr>
              <a:t> </a:t>
            </a:r>
            <a:r>
              <a:rPr lang="en-US" sz="2354" dirty="0" err="1">
                <a:solidFill>
                  <a:schemeClr val="bg1"/>
                </a:solidFill>
                <a:latin typeface="Arimo Bold"/>
              </a:rPr>
              <a:t>взносов</a:t>
            </a:r>
            <a:endParaRPr lang="en-US" sz="2354" dirty="0">
              <a:solidFill>
                <a:schemeClr val="bg1"/>
              </a:solidFill>
              <a:latin typeface="Arimo Bold"/>
            </a:endParaRPr>
          </a:p>
        </p:txBody>
      </p:sp>
    </p:spTree>
    <p:extLst>
      <p:ext uri="{BB962C8B-B14F-4D97-AF65-F5344CB8AC3E}">
        <p14:creationId xmlns:p14="http://schemas.microsoft.com/office/powerpoint/2010/main" val="35786819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C:\Users\puchkova\Desktop\Сочи 20237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27904" y="-9657101"/>
            <a:ext cx="21847176" cy="300196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Freeform 2"/>
          <p:cNvSpPr/>
          <p:nvPr/>
        </p:nvSpPr>
        <p:spPr>
          <a:xfrm>
            <a:off x="6487470" y="6863193"/>
            <a:ext cx="3169947" cy="3169947"/>
          </a:xfrm>
          <a:custGeom>
            <a:avLst/>
            <a:gdLst/>
            <a:ahLst/>
            <a:cxnLst/>
            <a:rect l="l" t="t" r="r" b="b"/>
            <a:pathLst>
              <a:path w="3169947" h="3169947">
                <a:moveTo>
                  <a:pt x="0" y="0"/>
                </a:moveTo>
                <a:lnTo>
                  <a:pt x="3169947" y="0"/>
                </a:lnTo>
                <a:lnTo>
                  <a:pt x="3169947" y="3169947"/>
                </a:lnTo>
                <a:lnTo>
                  <a:pt x="0" y="316994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>
            <a:off x="6305913" y="1676201"/>
            <a:ext cx="3169947" cy="3169947"/>
          </a:xfrm>
          <a:custGeom>
            <a:avLst/>
            <a:gdLst/>
            <a:ahLst/>
            <a:cxnLst/>
            <a:rect l="l" t="t" r="r" b="b"/>
            <a:pathLst>
              <a:path w="3169947" h="3169947">
                <a:moveTo>
                  <a:pt x="0" y="0"/>
                </a:moveTo>
                <a:lnTo>
                  <a:pt x="3169947" y="0"/>
                </a:lnTo>
                <a:lnTo>
                  <a:pt x="3169947" y="3169946"/>
                </a:lnTo>
                <a:lnTo>
                  <a:pt x="0" y="31699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>
            <a:off x="1055485" y="6975206"/>
            <a:ext cx="3150777" cy="3150777"/>
          </a:xfrm>
          <a:custGeom>
            <a:avLst/>
            <a:gdLst/>
            <a:ahLst/>
            <a:cxnLst/>
            <a:rect l="l" t="t" r="r" b="b"/>
            <a:pathLst>
              <a:path w="3150777" h="3150777">
                <a:moveTo>
                  <a:pt x="0" y="0"/>
                </a:moveTo>
                <a:lnTo>
                  <a:pt x="3150777" y="0"/>
                </a:lnTo>
                <a:lnTo>
                  <a:pt x="3150777" y="3150777"/>
                </a:lnTo>
                <a:lnTo>
                  <a:pt x="0" y="3150777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028700" y="1676201"/>
            <a:ext cx="3169947" cy="3169947"/>
          </a:xfrm>
          <a:custGeom>
            <a:avLst/>
            <a:gdLst/>
            <a:ahLst/>
            <a:cxnLst/>
            <a:rect l="l" t="t" r="r" b="b"/>
            <a:pathLst>
              <a:path w="3169947" h="3169947">
                <a:moveTo>
                  <a:pt x="0" y="0"/>
                </a:moveTo>
                <a:lnTo>
                  <a:pt x="3169947" y="0"/>
                </a:lnTo>
                <a:lnTo>
                  <a:pt x="3169947" y="3169946"/>
                </a:lnTo>
                <a:lnTo>
                  <a:pt x="0" y="31699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519248" y="4213528"/>
            <a:ext cx="3565541" cy="3565541"/>
          </a:xfrm>
          <a:custGeom>
            <a:avLst/>
            <a:gdLst/>
            <a:ahLst/>
            <a:cxnLst/>
            <a:rect l="l" t="t" r="r" b="b"/>
            <a:pathLst>
              <a:path w="3565541" h="3565541">
                <a:moveTo>
                  <a:pt x="0" y="0"/>
                </a:moveTo>
                <a:lnTo>
                  <a:pt x="3565542" y="0"/>
                </a:lnTo>
                <a:lnTo>
                  <a:pt x="3565542" y="3565542"/>
                </a:lnTo>
                <a:lnTo>
                  <a:pt x="0" y="3565542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 rot="7202541">
            <a:off x="6561110" y="6656641"/>
            <a:ext cx="763478" cy="479193"/>
            <a:chOff x="0" y="0"/>
            <a:chExt cx="812800" cy="510149"/>
          </a:xfrm>
        </p:grpSpPr>
        <p:sp>
          <p:nvSpPr>
            <p:cNvPr id="8" name="Freeform 8"/>
            <p:cNvSpPr/>
            <p:nvPr/>
          </p:nvSpPr>
          <p:spPr>
            <a:xfrm>
              <a:off x="29542" y="29319"/>
              <a:ext cx="753717" cy="480830"/>
            </a:xfrm>
            <a:custGeom>
              <a:avLst/>
              <a:gdLst/>
              <a:ahLst/>
              <a:cxnLst/>
              <a:rect l="l" t="t" r="r" b="b"/>
              <a:pathLst>
                <a:path w="753717" h="480830">
                  <a:moveTo>
                    <a:pt x="414768" y="18269"/>
                  </a:moveTo>
                  <a:lnTo>
                    <a:pt x="745348" y="433242"/>
                  </a:lnTo>
                  <a:cubicBezTo>
                    <a:pt x="752364" y="442049"/>
                    <a:pt x="753716" y="454095"/>
                    <a:pt x="748829" y="464239"/>
                  </a:cubicBezTo>
                  <a:cubicBezTo>
                    <a:pt x="743941" y="474382"/>
                    <a:pt x="733676" y="480830"/>
                    <a:pt x="722416" y="480830"/>
                  </a:cubicBezTo>
                  <a:lnTo>
                    <a:pt x="31300" y="480830"/>
                  </a:lnTo>
                  <a:cubicBezTo>
                    <a:pt x="20040" y="480830"/>
                    <a:pt x="9775" y="474382"/>
                    <a:pt x="4887" y="464239"/>
                  </a:cubicBezTo>
                  <a:cubicBezTo>
                    <a:pt x="0" y="454095"/>
                    <a:pt x="1352" y="442049"/>
                    <a:pt x="8368" y="433242"/>
                  </a:cubicBezTo>
                  <a:lnTo>
                    <a:pt x="338948" y="18269"/>
                  </a:lnTo>
                  <a:cubicBezTo>
                    <a:pt x="348144" y="6725"/>
                    <a:pt x="362099" y="0"/>
                    <a:pt x="376858" y="0"/>
                  </a:cubicBezTo>
                  <a:cubicBezTo>
                    <a:pt x="391617" y="0"/>
                    <a:pt x="405572" y="6725"/>
                    <a:pt x="414768" y="18269"/>
                  </a:cubicBezTo>
                  <a:close/>
                </a:path>
              </a:pathLst>
            </a:custGeom>
            <a:solidFill>
              <a:srgbClr val="EB9435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127000" y="311150"/>
              <a:ext cx="558800" cy="349250"/>
            </a:xfrm>
            <a:prstGeom prst="rect">
              <a:avLst/>
            </a:prstGeom>
          </p:spPr>
          <p:txBody>
            <a:bodyPr lIns="31778" tIns="31778" rIns="31778" bIns="31778" rtlCol="0" anchor="ctr"/>
            <a:lstStyle/>
            <a:p>
              <a:pPr algn="ctr">
                <a:lnSpc>
                  <a:spcPts val="1663"/>
                </a:lnSpc>
              </a:pPr>
              <a:endParaRPr/>
            </a:p>
          </p:txBody>
        </p:sp>
      </p:grpSp>
      <p:grpSp>
        <p:nvGrpSpPr>
          <p:cNvPr id="10" name="Group 10"/>
          <p:cNvGrpSpPr/>
          <p:nvPr/>
        </p:nvGrpSpPr>
        <p:grpSpPr>
          <a:xfrm rot="-7429417">
            <a:off x="3292380" y="6715524"/>
            <a:ext cx="763478" cy="479193"/>
            <a:chOff x="0" y="0"/>
            <a:chExt cx="812800" cy="510149"/>
          </a:xfrm>
        </p:grpSpPr>
        <p:sp>
          <p:nvSpPr>
            <p:cNvPr id="11" name="Freeform 11"/>
            <p:cNvSpPr/>
            <p:nvPr/>
          </p:nvSpPr>
          <p:spPr>
            <a:xfrm>
              <a:off x="29542" y="29319"/>
              <a:ext cx="753717" cy="480830"/>
            </a:xfrm>
            <a:custGeom>
              <a:avLst/>
              <a:gdLst/>
              <a:ahLst/>
              <a:cxnLst/>
              <a:rect l="l" t="t" r="r" b="b"/>
              <a:pathLst>
                <a:path w="753717" h="480830">
                  <a:moveTo>
                    <a:pt x="414768" y="18269"/>
                  </a:moveTo>
                  <a:lnTo>
                    <a:pt x="745348" y="433242"/>
                  </a:lnTo>
                  <a:cubicBezTo>
                    <a:pt x="752364" y="442049"/>
                    <a:pt x="753716" y="454095"/>
                    <a:pt x="748829" y="464239"/>
                  </a:cubicBezTo>
                  <a:cubicBezTo>
                    <a:pt x="743941" y="474382"/>
                    <a:pt x="733676" y="480830"/>
                    <a:pt x="722416" y="480830"/>
                  </a:cubicBezTo>
                  <a:lnTo>
                    <a:pt x="31300" y="480830"/>
                  </a:lnTo>
                  <a:cubicBezTo>
                    <a:pt x="20040" y="480830"/>
                    <a:pt x="9775" y="474382"/>
                    <a:pt x="4887" y="464239"/>
                  </a:cubicBezTo>
                  <a:cubicBezTo>
                    <a:pt x="0" y="454095"/>
                    <a:pt x="1352" y="442049"/>
                    <a:pt x="8368" y="433242"/>
                  </a:cubicBezTo>
                  <a:lnTo>
                    <a:pt x="338948" y="18269"/>
                  </a:lnTo>
                  <a:cubicBezTo>
                    <a:pt x="348144" y="6725"/>
                    <a:pt x="362099" y="0"/>
                    <a:pt x="376858" y="0"/>
                  </a:cubicBezTo>
                  <a:cubicBezTo>
                    <a:pt x="391617" y="0"/>
                    <a:pt x="405572" y="6725"/>
                    <a:pt x="414768" y="18269"/>
                  </a:cubicBezTo>
                  <a:close/>
                </a:path>
              </a:pathLst>
            </a:custGeom>
            <a:solidFill>
              <a:srgbClr val="EB9435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127000" y="311150"/>
              <a:ext cx="558800" cy="349250"/>
            </a:xfrm>
            <a:prstGeom prst="rect">
              <a:avLst/>
            </a:prstGeom>
          </p:spPr>
          <p:txBody>
            <a:bodyPr lIns="31778" tIns="31778" rIns="31778" bIns="31778" rtlCol="0" anchor="ctr"/>
            <a:lstStyle/>
            <a:p>
              <a:pPr algn="ctr">
                <a:lnSpc>
                  <a:spcPts val="1663"/>
                </a:lnSpc>
              </a:pPr>
              <a:endParaRPr/>
            </a:p>
          </p:txBody>
        </p:sp>
      </p:grpSp>
      <p:sp>
        <p:nvSpPr>
          <p:cNvPr id="13" name="Freeform 13"/>
          <p:cNvSpPr/>
          <p:nvPr/>
        </p:nvSpPr>
        <p:spPr>
          <a:xfrm>
            <a:off x="3700251" y="4394531"/>
            <a:ext cx="3328895" cy="3328895"/>
          </a:xfrm>
          <a:custGeom>
            <a:avLst/>
            <a:gdLst/>
            <a:ahLst/>
            <a:cxnLst/>
            <a:rect l="l" t="t" r="r" b="b"/>
            <a:pathLst>
              <a:path w="3328895" h="3328895">
                <a:moveTo>
                  <a:pt x="0" y="0"/>
                </a:moveTo>
                <a:lnTo>
                  <a:pt x="3328895" y="0"/>
                </a:lnTo>
                <a:lnTo>
                  <a:pt x="3328895" y="3328894"/>
                </a:lnTo>
                <a:lnTo>
                  <a:pt x="0" y="332889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26" name="Freeform 26"/>
          <p:cNvSpPr/>
          <p:nvPr/>
        </p:nvSpPr>
        <p:spPr>
          <a:xfrm>
            <a:off x="1491482" y="6903716"/>
            <a:ext cx="2109922" cy="2109922"/>
          </a:xfrm>
          <a:custGeom>
            <a:avLst/>
            <a:gdLst/>
            <a:ahLst/>
            <a:cxnLst/>
            <a:rect l="l" t="t" r="r" b="b"/>
            <a:pathLst>
              <a:path w="2109922" h="2109922">
                <a:moveTo>
                  <a:pt x="0" y="0"/>
                </a:moveTo>
                <a:lnTo>
                  <a:pt x="2109923" y="0"/>
                </a:lnTo>
                <a:lnTo>
                  <a:pt x="2109923" y="2109922"/>
                </a:lnTo>
                <a:lnTo>
                  <a:pt x="0" y="210992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  <p:sp>
        <p:nvSpPr>
          <p:cNvPr id="31" name="Freeform 31"/>
          <p:cNvSpPr/>
          <p:nvPr/>
        </p:nvSpPr>
        <p:spPr>
          <a:xfrm>
            <a:off x="1881648" y="1635696"/>
            <a:ext cx="1329591" cy="1539324"/>
          </a:xfrm>
          <a:custGeom>
            <a:avLst/>
            <a:gdLst/>
            <a:ahLst/>
            <a:cxnLst/>
            <a:rect l="l" t="t" r="r" b="b"/>
            <a:pathLst>
              <a:path w="1329591" h="1539324">
                <a:moveTo>
                  <a:pt x="0" y="0"/>
                </a:moveTo>
                <a:lnTo>
                  <a:pt x="1329591" y="0"/>
                </a:lnTo>
                <a:lnTo>
                  <a:pt x="1329591" y="1539323"/>
                </a:lnTo>
                <a:lnTo>
                  <a:pt x="0" y="1539323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</p:sp>
      <p:sp>
        <p:nvSpPr>
          <p:cNvPr id="32" name="Freeform 32"/>
          <p:cNvSpPr/>
          <p:nvPr/>
        </p:nvSpPr>
        <p:spPr>
          <a:xfrm>
            <a:off x="7344568" y="1622427"/>
            <a:ext cx="1092637" cy="1552592"/>
          </a:xfrm>
          <a:custGeom>
            <a:avLst/>
            <a:gdLst/>
            <a:ahLst/>
            <a:cxnLst/>
            <a:rect l="l" t="t" r="r" b="b"/>
            <a:pathLst>
              <a:path w="1092637" h="1552592">
                <a:moveTo>
                  <a:pt x="0" y="0"/>
                </a:moveTo>
                <a:lnTo>
                  <a:pt x="1092637" y="0"/>
                </a:lnTo>
                <a:lnTo>
                  <a:pt x="1092637" y="1552592"/>
                </a:lnTo>
                <a:lnTo>
                  <a:pt x="0" y="1552592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</p:sp>
      <p:sp>
        <p:nvSpPr>
          <p:cNvPr id="33" name="Freeform 33"/>
          <p:cNvSpPr/>
          <p:nvPr/>
        </p:nvSpPr>
        <p:spPr>
          <a:xfrm>
            <a:off x="4391747" y="4394531"/>
            <a:ext cx="1820543" cy="1916362"/>
          </a:xfrm>
          <a:custGeom>
            <a:avLst/>
            <a:gdLst/>
            <a:ahLst/>
            <a:cxnLst/>
            <a:rect l="l" t="t" r="r" b="b"/>
            <a:pathLst>
              <a:path w="1820543" h="1916362">
                <a:moveTo>
                  <a:pt x="0" y="0"/>
                </a:moveTo>
                <a:lnTo>
                  <a:pt x="1820544" y="0"/>
                </a:lnTo>
                <a:lnTo>
                  <a:pt x="1820544" y="1916361"/>
                </a:lnTo>
                <a:lnTo>
                  <a:pt x="0" y="1916361"/>
                </a:lnTo>
                <a:lnTo>
                  <a:pt x="0" y="0"/>
                </a:lnTo>
                <a:close/>
              </a:path>
            </a:pathLst>
          </a:custGeom>
          <a:blipFill>
            <a:blip r:embed="rId13">
              <a:extLs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a:blipFill>
        </p:spPr>
      </p:sp>
      <p:sp>
        <p:nvSpPr>
          <p:cNvPr id="34" name="TextBox 34"/>
          <p:cNvSpPr txBox="1"/>
          <p:nvPr/>
        </p:nvSpPr>
        <p:spPr>
          <a:xfrm>
            <a:off x="7081800" y="3410173"/>
            <a:ext cx="1618172" cy="71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2"/>
              </a:lnSpc>
            </a:pPr>
            <a:r>
              <a:rPr lang="en-US" sz="1815">
                <a:solidFill>
                  <a:srgbClr val="FF3131"/>
                </a:solidFill>
                <a:latin typeface="Oswald Bold"/>
              </a:rPr>
              <a:t>Работник - 1%</a:t>
            </a:r>
          </a:p>
          <a:p>
            <a:pPr algn="ctr">
              <a:lnSpc>
                <a:spcPts val="1852"/>
              </a:lnSpc>
            </a:pPr>
            <a:r>
              <a:rPr lang="en-US" sz="1815">
                <a:solidFill>
                  <a:srgbClr val="1E1E1E"/>
                </a:solidFill>
                <a:latin typeface="Oswald"/>
              </a:rPr>
              <a:t>от начисленной</a:t>
            </a:r>
          </a:p>
          <a:p>
            <a:pPr marL="0" lvl="0" indent="0" algn="ctr">
              <a:lnSpc>
                <a:spcPts val="1852"/>
              </a:lnSpc>
            </a:pPr>
            <a:r>
              <a:rPr lang="en-US" sz="1815">
                <a:solidFill>
                  <a:srgbClr val="1E1E1E"/>
                </a:solidFill>
                <a:latin typeface="Oswald"/>
              </a:rPr>
              <a:t>заработной платы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1552695" y="3410173"/>
            <a:ext cx="2121957" cy="71350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852"/>
              </a:lnSpc>
            </a:pPr>
            <a:r>
              <a:rPr lang="en-US" sz="1815">
                <a:solidFill>
                  <a:srgbClr val="FF3131"/>
                </a:solidFill>
                <a:latin typeface="Oswald Bold"/>
              </a:rPr>
              <a:t>Работодатель</a:t>
            </a:r>
            <a:r>
              <a:rPr lang="en-US" sz="1815">
                <a:solidFill>
                  <a:srgbClr val="1E1E1E"/>
                </a:solidFill>
                <a:latin typeface="Oswald"/>
              </a:rPr>
              <a:t> - 34%</a:t>
            </a:r>
          </a:p>
          <a:p>
            <a:pPr algn="ctr">
              <a:lnSpc>
                <a:spcPts val="1852"/>
              </a:lnSpc>
            </a:pPr>
            <a:r>
              <a:rPr lang="en-US" sz="1815">
                <a:solidFill>
                  <a:srgbClr val="1E1E1E"/>
                </a:solidFill>
                <a:latin typeface="Oswald"/>
              </a:rPr>
              <a:t>от начисленной</a:t>
            </a:r>
          </a:p>
          <a:p>
            <a:pPr algn="ctr">
              <a:lnSpc>
                <a:spcPts val="1852"/>
              </a:lnSpc>
            </a:pPr>
            <a:r>
              <a:rPr lang="en-US" sz="1815">
                <a:solidFill>
                  <a:srgbClr val="1E1E1E"/>
                </a:solidFill>
                <a:latin typeface="Oswald"/>
              </a:rPr>
              <a:t>заработной платы</a:t>
            </a:r>
          </a:p>
        </p:txBody>
      </p:sp>
      <p:sp>
        <p:nvSpPr>
          <p:cNvPr id="36" name="Freeform 36"/>
          <p:cNvSpPr/>
          <p:nvPr/>
        </p:nvSpPr>
        <p:spPr>
          <a:xfrm rot="-8977762" flipH="1">
            <a:off x="3616405" y="3669789"/>
            <a:ext cx="1420759" cy="489614"/>
          </a:xfrm>
          <a:custGeom>
            <a:avLst/>
            <a:gdLst/>
            <a:ahLst/>
            <a:cxnLst/>
            <a:rect l="l" t="t" r="r" b="b"/>
            <a:pathLst>
              <a:path w="1420759" h="489614">
                <a:moveTo>
                  <a:pt x="1420759" y="0"/>
                </a:moveTo>
                <a:lnTo>
                  <a:pt x="0" y="0"/>
                </a:lnTo>
                <a:lnTo>
                  <a:pt x="0" y="489614"/>
                </a:lnTo>
                <a:lnTo>
                  <a:pt x="1420759" y="489614"/>
                </a:lnTo>
                <a:lnTo>
                  <a:pt x="1420759" y="0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37" name="Freeform 37"/>
          <p:cNvSpPr/>
          <p:nvPr/>
        </p:nvSpPr>
        <p:spPr>
          <a:xfrm rot="-2262002" flipH="1" flipV="1">
            <a:off x="5629330" y="3593442"/>
            <a:ext cx="1451045" cy="500051"/>
          </a:xfrm>
          <a:custGeom>
            <a:avLst/>
            <a:gdLst/>
            <a:ahLst/>
            <a:cxnLst/>
            <a:rect l="l" t="t" r="r" b="b"/>
            <a:pathLst>
              <a:path w="1451045" h="500051">
                <a:moveTo>
                  <a:pt x="1451045" y="500051"/>
                </a:moveTo>
                <a:lnTo>
                  <a:pt x="0" y="500051"/>
                </a:lnTo>
                <a:lnTo>
                  <a:pt x="0" y="0"/>
                </a:lnTo>
                <a:lnTo>
                  <a:pt x="1451045" y="0"/>
                </a:lnTo>
                <a:lnTo>
                  <a:pt x="1451045" y="500051"/>
                </a:lnTo>
                <a:close/>
              </a:path>
            </a:pathLst>
          </a:custGeom>
          <a:blipFill>
            <a:blip r:embed="rId15"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a:blipFill>
        </p:spPr>
      </p:sp>
      <p:sp>
        <p:nvSpPr>
          <p:cNvPr id="38" name="Freeform 38"/>
          <p:cNvSpPr/>
          <p:nvPr/>
        </p:nvSpPr>
        <p:spPr>
          <a:xfrm>
            <a:off x="7174063" y="6903716"/>
            <a:ext cx="1642323" cy="1609476"/>
          </a:xfrm>
          <a:custGeom>
            <a:avLst/>
            <a:gdLst/>
            <a:ahLst/>
            <a:cxnLst/>
            <a:rect l="l" t="t" r="r" b="b"/>
            <a:pathLst>
              <a:path w="1642323" h="1609476">
                <a:moveTo>
                  <a:pt x="0" y="0"/>
                </a:moveTo>
                <a:lnTo>
                  <a:pt x="1642323" y="0"/>
                </a:lnTo>
                <a:lnTo>
                  <a:pt x="1642323" y="1609476"/>
                </a:lnTo>
                <a:lnTo>
                  <a:pt x="0" y="1609476"/>
                </a:lnTo>
                <a:lnTo>
                  <a:pt x="0" y="0"/>
                </a:lnTo>
                <a:close/>
              </a:path>
            </a:pathLst>
          </a:custGeom>
          <a:blipFill>
            <a:blip r:embed="rId17">
              <a:extLs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a:blipFill>
        </p:spPr>
      </p:sp>
      <p:grpSp>
        <p:nvGrpSpPr>
          <p:cNvPr id="42" name="Group 42"/>
          <p:cNvGrpSpPr/>
          <p:nvPr/>
        </p:nvGrpSpPr>
        <p:grpSpPr>
          <a:xfrm>
            <a:off x="11386170" y="1839357"/>
            <a:ext cx="7886058" cy="7886058"/>
            <a:chOff x="0" y="0"/>
            <a:chExt cx="812800" cy="812800"/>
          </a:xfrm>
        </p:grpSpPr>
        <p:sp>
          <p:nvSpPr>
            <p:cNvPr id="43" name="Freeform 43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4" name="TextBox 44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45" name="Group 45"/>
          <p:cNvGrpSpPr>
            <a:grpSpLocks noChangeAspect="1"/>
          </p:cNvGrpSpPr>
          <p:nvPr/>
        </p:nvGrpSpPr>
        <p:grpSpPr>
          <a:xfrm>
            <a:off x="11628196" y="2081397"/>
            <a:ext cx="7402007" cy="7401977"/>
            <a:chOff x="0" y="0"/>
            <a:chExt cx="6350000" cy="6349975"/>
          </a:xfrm>
        </p:grpSpPr>
        <p:sp>
          <p:nvSpPr>
            <p:cNvPr id="46" name="Freeform 4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19"/>
              <a:stretch>
                <a:fillRect l="-25249" r="-52923"/>
              </a:stretch>
            </a:blipFill>
          </p:spPr>
        </p:sp>
      </p:grpSp>
      <p:sp>
        <p:nvSpPr>
          <p:cNvPr id="47" name="TextBox 47"/>
          <p:cNvSpPr txBox="1"/>
          <p:nvPr/>
        </p:nvSpPr>
        <p:spPr>
          <a:xfrm>
            <a:off x="7052278" y="8844380"/>
            <a:ext cx="1982296" cy="31575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82"/>
              </a:lnSpc>
              <a:spcBef>
                <a:spcPct val="0"/>
              </a:spcBef>
            </a:pPr>
            <a:r>
              <a:rPr lang="en-US" sz="2336" u="none" strike="noStrike">
                <a:solidFill>
                  <a:srgbClr val="FF3131"/>
                </a:solidFill>
                <a:latin typeface="Oswald Bold"/>
              </a:rPr>
              <a:t>ПЕНСИИ - 78%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442360" y="271115"/>
            <a:ext cx="6243786" cy="11798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908"/>
              </a:lnSpc>
            </a:pPr>
            <a:r>
              <a:rPr lang="en-US" sz="3675" dirty="0">
                <a:solidFill>
                  <a:srgbClr val="26867D"/>
                </a:solidFill>
                <a:latin typeface="Oswald Bold"/>
              </a:rPr>
              <a:t>СБОР И УПЛАТА </a:t>
            </a:r>
          </a:p>
          <a:p>
            <a:pPr marL="0" lvl="0" indent="0" algn="l">
              <a:lnSpc>
                <a:spcPts val="4315"/>
              </a:lnSpc>
            </a:pPr>
            <a:r>
              <a:rPr lang="en-US" sz="3675" dirty="0">
                <a:solidFill>
                  <a:srgbClr val="26867D"/>
                </a:solidFill>
                <a:latin typeface="Oswald Bold"/>
              </a:rPr>
              <a:t>СТРАХОВЫХ ВЗНОСОВ В ФОНД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4046154" y="6445831"/>
            <a:ext cx="2511730" cy="4173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289"/>
              </a:lnSpc>
            </a:pPr>
            <a:r>
              <a:rPr lang="en-US" sz="2740" spc="54">
                <a:solidFill>
                  <a:srgbClr val="382A40"/>
                </a:solidFill>
                <a:latin typeface="Oswald Bold"/>
              </a:rPr>
              <a:t>БЮДЖЕТ ФСЗН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507243" y="9013638"/>
            <a:ext cx="2104671" cy="3116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382"/>
              </a:lnSpc>
              <a:spcBef>
                <a:spcPct val="0"/>
              </a:spcBef>
            </a:pPr>
            <a:r>
              <a:rPr lang="en-US" sz="2336" u="none" strike="noStrike" dirty="0">
                <a:solidFill>
                  <a:srgbClr val="FF3131"/>
                </a:solidFill>
                <a:latin typeface="Oswald Bold"/>
              </a:rPr>
              <a:t>ПОСОБИЯ - 2</a:t>
            </a:r>
            <a:r>
              <a:rPr lang="ru-RU" sz="2336" u="none" strike="noStrike" dirty="0">
                <a:solidFill>
                  <a:srgbClr val="FF3131"/>
                </a:solidFill>
                <a:latin typeface="Oswald Bold"/>
              </a:rPr>
              <a:t>1</a:t>
            </a:r>
            <a:r>
              <a:rPr lang="en-US" sz="2336" u="none" strike="noStrike" dirty="0">
                <a:solidFill>
                  <a:srgbClr val="FF3131"/>
                </a:solidFill>
                <a:latin typeface="Oswald Bold"/>
              </a:rPr>
              <a:t>%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4330811" y="2338399"/>
            <a:ext cx="1942416" cy="9227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999"/>
              </a:lnSpc>
              <a:spcBef>
                <a:spcPct val="0"/>
              </a:spcBef>
            </a:pPr>
            <a:r>
              <a:rPr lang="en-US" sz="6862">
                <a:solidFill>
                  <a:srgbClr val="FF3131"/>
                </a:solidFill>
                <a:latin typeface="Oswald Bold"/>
              </a:rPr>
              <a:t>35%</a:t>
            </a:r>
          </a:p>
        </p:txBody>
      </p:sp>
    </p:spTree>
    <p:extLst>
      <p:ext uri="{BB962C8B-B14F-4D97-AF65-F5344CB8AC3E}">
        <p14:creationId xmlns:p14="http://schemas.microsoft.com/office/powerpoint/2010/main" val="39502334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uchkova\Desktop\Сочи 2023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83237" y="-3932597"/>
            <a:ext cx="20685126" cy="2308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5"/>
          <p:cNvGrpSpPr/>
          <p:nvPr/>
        </p:nvGrpSpPr>
        <p:grpSpPr>
          <a:xfrm>
            <a:off x="-567767" y="787768"/>
            <a:ext cx="7038372" cy="703837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sp>
        <p:nvSpPr>
          <p:cNvPr id="10" name="TextBox 10"/>
          <p:cNvSpPr txBox="1"/>
          <p:nvPr/>
        </p:nvSpPr>
        <p:spPr>
          <a:xfrm>
            <a:off x="6470605" y="283105"/>
            <a:ext cx="11262568" cy="13965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/>
            <a:r>
              <a:rPr lang="en-US" sz="5400" dirty="0">
                <a:solidFill>
                  <a:srgbClr val="26867D"/>
                </a:solidFill>
                <a:latin typeface="Oswald Bold"/>
              </a:rPr>
              <a:t>КОЛИЧЕСТВО ПЛАТЕЛЬЩИКОВ</a:t>
            </a:r>
          </a:p>
          <a:p>
            <a:pPr algn="r">
              <a:spcBef>
                <a:spcPct val="0"/>
              </a:spcBef>
            </a:pPr>
            <a:r>
              <a:rPr lang="ru-RU" sz="3675" dirty="0">
                <a:solidFill>
                  <a:srgbClr val="26867D"/>
                </a:solidFill>
                <a:latin typeface="Oswald Bold"/>
              </a:rPr>
              <a:t>(работодателей) </a:t>
            </a:r>
            <a:endParaRPr lang="en-US" sz="3675" dirty="0">
              <a:solidFill>
                <a:srgbClr val="26867D"/>
              </a:solidFill>
              <a:latin typeface="Oswald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8458200" y="1705975"/>
            <a:ext cx="9274974" cy="115044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4676" dirty="0" err="1">
                <a:solidFill>
                  <a:srgbClr val="FF3131"/>
                </a:solidFill>
                <a:latin typeface="Oswald Bold"/>
              </a:rPr>
              <a:t>Всего</a:t>
            </a:r>
            <a:r>
              <a:rPr lang="en-US" sz="4676" dirty="0">
                <a:solidFill>
                  <a:srgbClr val="FF3131"/>
                </a:solidFill>
                <a:latin typeface="Oswald Bold"/>
              </a:rPr>
              <a:t>: </a:t>
            </a:r>
            <a:r>
              <a:rPr lang="ru-RU" sz="4676" dirty="0">
                <a:solidFill>
                  <a:srgbClr val="FF3131"/>
                </a:solidFill>
                <a:latin typeface="Oswald Bold"/>
              </a:rPr>
              <a:t>255,3 тыс. </a:t>
            </a:r>
            <a:br>
              <a:rPr lang="ru-RU" sz="4676" dirty="0">
                <a:solidFill>
                  <a:srgbClr val="FF3131"/>
                </a:solidFill>
                <a:latin typeface="Oswald Bold"/>
              </a:rPr>
            </a:br>
            <a:r>
              <a:rPr lang="ru-RU" sz="2800" dirty="0">
                <a:solidFill>
                  <a:srgbClr val="FF3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 01.</a:t>
            </a:r>
            <a:r>
              <a:rPr lang="en-US" sz="2800" dirty="0">
                <a:solidFill>
                  <a:srgbClr val="FF3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ru-RU" sz="2800" dirty="0">
                <a:solidFill>
                  <a:srgbClr val="FF3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1.2025)</a:t>
            </a:r>
            <a:r>
              <a:rPr lang="en-US" sz="2800" dirty="0">
                <a:solidFill>
                  <a:srgbClr val="FF3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386453263"/>
              </p:ext>
            </p:extLst>
          </p:nvPr>
        </p:nvGraphicFramePr>
        <p:xfrm>
          <a:off x="3352800" y="1705975"/>
          <a:ext cx="14747925" cy="772986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5123" name="Picture 3" descr="C:\Users\puchkova\Desktop\Сочи 20238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38207" y="783498"/>
            <a:ext cx="7046912" cy="7046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074216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puchkova\Desktop\Сочи 20236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83237" y="-3932597"/>
            <a:ext cx="20685126" cy="2308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5"/>
          <p:cNvGrpSpPr/>
          <p:nvPr/>
        </p:nvGrpSpPr>
        <p:grpSpPr>
          <a:xfrm>
            <a:off x="-567767" y="787768"/>
            <a:ext cx="7038372" cy="7038372"/>
            <a:chOff x="0" y="0"/>
            <a:chExt cx="812800" cy="812800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359"/>
                </a:lnSpc>
              </a:pPr>
              <a:endParaRPr/>
            </a:p>
          </p:txBody>
        </p:sp>
      </p:grpSp>
      <p:grpSp>
        <p:nvGrpSpPr>
          <p:cNvPr id="8" name="Group 8"/>
          <p:cNvGrpSpPr>
            <a:grpSpLocks noChangeAspect="1"/>
          </p:cNvGrpSpPr>
          <p:nvPr/>
        </p:nvGrpSpPr>
        <p:grpSpPr>
          <a:xfrm>
            <a:off x="-351757" y="1003791"/>
            <a:ext cx="6606353" cy="6606326"/>
            <a:chOff x="0" y="0"/>
            <a:chExt cx="6350000" cy="6349975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25046" r="-25046"/>
              </a:stretch>
            </a:blipFill>
          </p:spPr>
        </p:sp>
      </p:grpSp>
      <p:sp>
        <p:nvSpPr>
          <p:cNvPr id="10" name="TextBox 10"/>
          <p:cNvSpPr txBox="1"/>
          <p:nvPr/>
        </p:nvSpPr>
        <p:spPr>
          <a:xfrm>
            <a:off x="4953000" y="283105"/>
            <a:ext cx="12780173" cy="1962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/>
            <a:r>
              <a:rPr lang="en-US" sz="5400" dirty="0">
                <a:solidFill>
                  <a:srgbClr val="26867D"/>
                </a:solidFill>
                <a:latin typeface="Oswald Bold"/>
              </a:rPr>
              <a:t>КОЛИЧЕСТВО ПЛАТЕЛЬЩИКОВ</a:t>
            </a:r>
          </a:p>
          <a:p>
            <a:pPr lvl="0" indent="0" algn="r"/>
            <a:r>
              <a:rPr lang="ru-RU" sz="3675" dirty="0">
                <a:solidFill>
                  <a:srgbClr val="26867D"/>
                </a:solidFill>
                <a:latin typeface="Oswald Bold"/>
              </a:rPr>
              <a:t>(физических лиц) </a:t>
            </a:r>
            <a:br>
              <a:rPr lang="ru-RU" sz="3675" dirty="0">
                <a:solidFill>
                  <a:srgbClr val="26867D"/>
                </a:solidFill>
                <a:latin typeface="Oswald Bold"/>
              </a:rPr>
            </a:br>
            <a:r>
              <a:rPr lang="ru-RU" sz="3675" dirty="0">
                <a:solidFill>
                  <a:srgbClr val="26867D"/>
                </a:solidFill>
                <a:latin typeface="Oswald Bold"/>
              </a:rPr>
              <a:t>самостоятельно уплачивающих взносы в бюджет фонда</a:t>
            </a:r>
            <a:endParaRPr lang="en-US" sz="3675" dirty="0">
              <a:solidFill>
                <a:srgbClr val="26867D"/>
              </a:solidFill>
              <a:latin typeface="Oswald Bold"/>
            </a:endParaRPr>
          </a:p>
        </p:txBody>
      </p:sp>
      <p:sp>
        <p:nvSpPr>
          <p:cNvPr id="11" name="TextBox 11"/>
          <p:cNvSpPr txBox="1"/>
          <p:nvPr/>
        </p:nvSpPr>
        <p:spPr>
          <a:xfrm>
            <a:off x="12496800" y="2539537"/>
            <a:ext cx="5236373" cy="121199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spcBef>
                <a:spcPct val="0"/>
              </a:spcBef>
            </a:pPr>
            <a:r>
              <a:rPr lang="en-US" sz="4676" dirty="0" err="1">
                <a:solidFill>
                  <a:srgbClr val="FF3131"/>
                </a:solidFill>
                <a:latin typeface="Oswald Bold"/>
              </a:rPr>
              <a:t>Всего</a:t>
            </a:r>
            <a:r>
              <a:rPr lang="en-US" sz="4676" dirty="0">
                <a:solidFill>
                  <a:srgbClr val="FF3131"/>
                </a:solidFill>
                <a:latin typeface="Oswald Bold"/>
              </a:rPr>
              <a:t>: </a:t>
            </a:r>
            <a:r>
              <a:rPr lang="ru-RU" sz="4676" dirty="0">
                <a:solidFill>
                  <a:srgbClr val="FF3131"/>
                </a:solidFill>
                <a:latin typeface="Oswald Bold"/>
              </a:rPr>
              <a:t>507,6 тыс.</a:t>
            </a:r>
            <a:br>
              <a:rPr lang="ru-RU" sz="4676" dirty="0">
                <a:solidFill>
                  <a:srgbClr val="FF3131"/>
                </a:solidFill>
                <a:latin typeface="Oswald Bold"/>
              </a:rPr>
            </a:br>
            <a:r>
              <a:rPr lang="ru-RU" sz="3200" dirty="0">
                <a:solidFill>
                  <a:srgbClr val="FF313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(на 01.01.2025) </a:t>
            </a:r>
            <a:endParaRPr lang="en-US" sz="3200" dirty="0">
              <a:solidFill>
                <a:srgbClr val="FF313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3" name="Диаграмма 12"/>
          <p:cNvGraphicFramePr/>
          <p:nvPr>
            <p:extLst>
              <p:ext uri="{D42A27DB-BD31-4B8C-83A1-F6EECF244321}">
                <p14:modId xmlns:p14="http://schemas.microsoft.com/office/powerpoint/2010/main" val="2169086827"/>
              </p:ext>
            </p:extLst>
          </p:nvPr>
        </p:nvGraphicFramePr>
        <p:xfrm>
          <a:off x="4295508" y="1117692"/>
          <a:ext cx="13437665" cy="878790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6831182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167280" y="2646615"/>
            <a:ext cx="11592556" cy="5336467"/>
          </a:xfrm>
          <a:custGeom>
            <a:avLst/>
            <a:gdLst/>
            <a:ahLst/>
            <a:cxnLst/>
            <a:rect l="l" t="t" r="r" b="b"/>
            <a:pathLst>
              <a:path w="9699616" h="5336467">
                <a:moveTo>
                  <a:pt x="0" y="0"/>
                </a:moveTo>
                <a:lnTo>
                  <a:pt x="9699616" y="0"/>
                </a:lnTo>
                <a:lnTo>
                  <a:pt x="9699616" y="5336467"/>
                </a:lnTo>
                <a:lnTo>
                  <a:pt x="0" y="5336467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4794757">
            <a:off x="-1337614" y="4068136"/>
            <a:ext cx="15849610" cy="4953003"/>
          </a:xfrm>
          <a:custGeom>
            <a:avLst/>
            <a:gdLst/>
            <a:ahLst/>
            <a:cxnLst/>
            <a:rect l="l" t="t" r="r" b="b"/>
            <a:pathLst>
              <a:path w="15849610" h="4953003">
                <a:moveTo>
                  <a:pt x="0" y="0"/>
                </a:moveTo>
                <a:lnTo>
                  <a:pt x="15849611" y="0"/>
                </a:lnTo>
                <a:lnTo>
                  <a:pt x="15849611" y="4953004"/>
                </a:lnTo>
                <a:lnTo>
                  <a:pt x="0" y="495300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grpSp>
        <p:nvGrpSpPr>
          <p:cNvPr id="4" name="Group 4"/>
          <p:cNvGrpSpPr/>
          <p:nvPr/>
        </p:nvGrpSpPr>
        <p:grpSpPr>
          <a:xfrm>
            <a:off x="5589998" y="7222421"/>
            <a:ext cx="3861313" cy="3232780"/>
            <a:chOff x="0" y="0"/>
            <a:chExt cx="849475" cy="71120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849475" cy="711200"/>
            </a:xfrm>
            <a:custGeom>
              <a:avLst/>
              <a:gdLst/>
              <a:ahLst/>
              <a:cxnLst/>
              <a:rect l="l" t="t" r="r" b="b"/>
              <a:pathLst>
                <a:path w="849475" h="711200">
                  <a:moveTo>
                    <a:pt x="424737" y="0"/>
                  </a:moveTo>
                  <a:lnTo>
                    <a:pt x="849475" y="711200"/>
                  </a:lnTo>
                  <a:lnTo>
                    <a:pt x="0" y="711200"/>
                  </a:lnTo>
                  <a:lnTo>
                    <a:pt x="424737" y="0"/>
                  </a:lnTo>
                  <a:close/>
                </a:path>
              </a:pathLst>
            </a:custGeom>
            <a:solidFill>
              <a:srgbClr val="12B4B6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127000" y="273050"/>
              <a:ext cx="558800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-865664" y="0"/>
            <a:ext cx="7656455" cy="10283890"/>
            <a:chOff x="0" y="0"/>
            <a:chExt cx="22169463" cy="29777271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2169501" cy="29777308"/>
            </a:xfrm>
            <a:custGeom>
              <a:avLst/>
              <a:gdLst/>
              <a:ahLst/>
              <a:cxnLst/>
              <a:rect l="l" t="t" r="r" b="b"/>
              <a:pathLst>
                <a:path w="22169501" h="29777308">
                  <a:moveTo>
                    <a:pt x="0" y="0"/>
                  </a:moveTo>
                  <a:lnTo>
                    <a:pt x="0" y="29777308"/>
                  </a:lnTo>
                  <a:lnTo>
                    <a:pt x="16919575" y="29777308"/>
                  </a:lnTo>
                  <a:lnTo>
                    <a:pt x="22169501" y="20972143"/>
                  </a:lnTo>
                  <a:lnTo>
                    <a:pt x="9624949" y="9271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5"/>
              <a:stretch>
                <a:fillRect l="-153053" r="-24126"/>
              </a:stretch>
            </a:blipFill>
          </p:spPr>
        </p:sp>
      </p:grpSp>
      <p:sp>
        <p:nvSpPr>
          <p:cNvPr id="9" name="Freeform 9"/>
          <p:cNvSpPr/>
          <p:nvPr/>
        </p:nvSpPr>
        <p:spPr>
          <a:xfrm rot="7244431">
            <a:off x="3300685" y="9337137"/>
            <a:ext cx="5438187" cy="258314"/>
          </a:xfrm>
          <a:custGeom>
            <a:avLst/>
            <a:gdLst/>
            <a:ahLst/>
            <a:cxnLst/>
            <a:rect l="l" t="t" r="r" b="b"/>
            <a:pathLst>
              <a:path w="5438187" h="258314">
                <a:moveTo>
                  <a:pt x="0" y="0"/>
                </a:moveTo>
                <a:lnTo>
                  <a:pt x="5438187" y="0"/>
                </a:lnTo>
                <a:lnTo>
                  <a:pt x="5438187" y="258313"/>
                </a:lnTo>
                <a:lnTo>
                  <a:pt x="0" y="258313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alphaModFix amt="80000"/>
            </a:blip>
            <a:stretch>
              <a:fillRect/>
            </a:stretch>
          </a:blipFill>
        </p:spPr>
      </p:sp>
      <p:grpSp>
        <p:nvGrpSpPr>
          <p:cNvPr id="10" name="Group 10"/>
          <p:cNvGrpSpPr/>
          <p:nvPr/>
        </p:nvGrpSpPr>
        <p:grpSpPr>
          <a:xfrm rot="3533677">
            <a:off x="-1173964" y="-2243201"/>
            <a:ext cx="6595489" cy="1161300"/>
            <a:chOff x="0" y="0"/>
            <a:chExt cx="4473592" cy="787687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4473592" cy="787687"/>
            </a:xfrm>
            <a:custGeom>
              <a:avLst/>
              <a:gdLst/>
              <a:ahLst/>
              <a:cxnLst/>
              <a:rect l="l" t="t" r="r" b="b"/>
              <a:pathLst>
                <a:path w="4473592" h="787687">
                  <a:moveTo>
                    <a:pt x="2236796" y="0"/>
                  </a:moveTo>
                  <a:lnTo>
                    <a:pt x="4473592" y="787687"/>
                  </a:lnTo>
                  <a:lnTo>
                    <a:pt x="0" y="787687"/>
                  </a:lnTo>
                  <a:lnTo>
                    <a:pt x="2236796" y="0"/>
                  </a:lnTo>
                  <a:close/>
                </a:path>
              </a:pathLst>
            </a:custGeom>
            <a:solidFill>
              <a:srgbClr val="1D4E4D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127000" y="273050"/>
              <a:ext cx="558800" cy="3873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8689538" y="221597"/>
            <a:ext cx="8638209" cy="13065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1853"/>
              </a:lnSpc>
              <a:spcBef>
                <a:spcPct val="0"/>
              </a:spcBef>
            </a:pPr>
            <a:r>
              <a:rPr lang="en-US" sz="5400" dirty="0">
                <a:solidFill>
                  <a:srgbClr val="26867D"/>
                </a:solidFill>
                <a:latin typeface="Oswald Bold"/>
              </a:rPr>
              <a:t>БЮДЖЕТ ФОНДА 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8305800" y="4892002"/>
            <a:ext cx="3206743" cy="41036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3232"/>
              </a:lnSpc>
              <a:spcBef>
                <a:spcPct val="0"/>
              </a:spcBef>
            </a:pPr>
            <a:r>
              <a:rPr lang="ru-RU" sz="3200" b="1" dirty="0">
                <a:solidFill>
                  <a:srgbClr val="FFFFFF"/>
                </a:solidFill>
                <a:latin typeface="Arimo"/>
              </a:rPr>
              <a:t>30,6 </a:t>
            </a:r>
            <a:r>
              <a:rPr lang="en-US" sz="3200" b="1" dirty="0" err="1">
                <a:solidFill>
                  <a:srgbClr val="FFFFFF"/>
                </a:solidFill>
                <a:latin typeface="Arimo"/>
              </a:rPr>
              <a:t>мл</a:t>
            </a:r>
            <a:r>
              <a:rPr lang="ru-RU" sz="3200" b="1" dirty="0" err="1">
                <a:solidFill>
                  <a:srgbClr val="FFFFFF"/>
                </a:solidFill>
                <a:latin typeface="Arimo"/>
              </a:rPr>
              <a:t>рд</a:t>
            </a:r>
            <a:r>
              <a:rPr lang="en-US" sz="3200" b="1" dirty="0">
                <a:solidFill>
                  <a:srgbClr val="FFFFFF"/>
                </a:solidFill>
                <a:latin typeface="Arimo"/>
              </a:rPr>
              <a:t>. </a:t>
            </a:r>
            <a:r>
              <a:rPr lang="en-US" sz="3200" b="1" dirty="0" err="1">
                <a:solidFill>
                  <a:srgbClr val="FFFFFF"/>
                </a:solidFill>
                <a:latin typeface="Arimo"/>
              </a:rPr>
              <a:t>руб</a:t>
            </a:r>
            <a:r>
              <a:rPr lang="en-US" sz="3200" b="1" dirty="0">
                <a:solidFill>
                  <a:srgbClr val="FFFFFF"/>
                </a:solidFill>
                <a:latin typeface="Arimo"/>
              </a:rPr>
              <a:t>.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7848600" y="4122560"/>
            <a:ext cx="5442420" cy="5129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>
              <a:lnSpc>
                <a:spcPts val="4029"/>
              </a:lnSpc>
            </a:pPr>
            <a:r>
              <a:rPr lang="en-US" sz="3600" dirty="0" err="1">
                <a:solidFill>
                  <a:srgbClr val="FFFFFF"/>
                </a:solidFill>
                <a:latin typeface="Arimo Bold"/>
              </a:rPr>
              <a:t>Доходы</a:t>
            </a:r>
            <a:endParaRPr lang="en-US" sz="3600" dirty="0">
              <a:solidFill>
                <a:srgbClr val="FFFFFF"/>
              </a:solidFill>
              <a:latin typeface="Arimo Bold"/>
            </a:endParaRPr>
          </a:p>
        </p:txBody>
      </p:sp>
      <p:sp>
        <p:nvSpPr>
          <p:cNvPr id="16" name="TextBox 16"/>
          <p:cNvSpPr txBox="1"/>
          <p:nvPr/>
        </p:nvSpPr>
        <p:spPr>
          <a:xfrm>
            <a:off x="12687300" y="4635520"/>
            <a:ext cx="3446716" cy="46166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r">
              <a:lnSpc>
                <a:spcPts val="3559"/>
              </a:lnSpc>
              <a:spcBef>
                <a:spcPct val="0"/>
              </a:spcBef>
            </a:pPr>
            <a:r>
              <a:rPr lang="ru-RU" sz="3200" b="1" dirty="0">
                <a:solidFill>
                  <a:srgbClr val="44566A"/>
                </a:solidFill>
                <a:latin typeface="Arimo"/>
              </a:rPr>
              <a:t>28,3 </a:t>
            </a:r>
            <a:r>
              <a:rPr lang="en-US" sz="3200" b="1" dirty="0" err="1">
                <a:solidFill>
                  <a:srgbClr val="44566A"/>
                </a:solidFill>
                <a:latin typeface="Arimo"/>
              </a:rPr>
              <a:t>мл</a:t>
            </a:r>
            <a:r>
              <a:rPr lang="ru-RU" sz="3200" b="1" dirty="0" err="1">
                <a:solidFill>
                  <a:srgbClr val="44566A"/>
                </a:solidFill>
                <a:latin typeface="Arimo"/>
              </a:rPr>
              <a:t>рд</a:t>
            </a:r>
            <a:r>
              <a:rPr lang="en-US" sz="3200" b="1" dirty="0">
                <a:solidFill>
                  <a:srgbClr val="44566A"/>
                </a:solidFill>
                <a:latin typeface="Arimo"/>
              </a:rPr>
              <a:t>. </a:t>
            </a:r>
            <a:r>
              <a:rPr lang="en-US" sz="3200" b="1" dirty="0" err="1">
                <a:solidFill>
                  <a:srgbClr val="44566A"/>
                </a:solidFill>
                <a:latin typeface="Arimo"/>
              </a:rPr>
              <a:t>руб</a:t>
            </a:r>
            <a:r>
              <a:rPr lang="en-US" sz="3600" b="1" dirty="0">
                <a:solidFill>
                  <a:srgbClr val="44566A"/>
                </a:solidFill>
                <a:latin typeface="Arimo"/>
              </a:rPr>
              <a:t>.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12687300" y="3846340"/>
            <a:ext cx="2043673" cy="43601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3358"/>
              </a:lnSpc>
            </a:pPr>
            <a:r>
              <a:rPr lang="en-US" sz="3358" dirty="0" err="1">
                <a:solidFill>
                  <a:srgbClr val="44566A"/>
                </a:solidFill>
                <a:latin typeface="Arimo Bold"/>
              </a:rPr>
              <a:t>Расходы</a:t>
            </a:r>
            <a:endParaRPr lang="en-US" sz="3358" dirty="0">
              <a:solidFill>
                <a:srgbClr val="44566A"/>
              </a:solidFill>
              <a:latin typeface="Arimo Bold"/>
            </a:endParaRPr>
          </a:p>
        </p:txBody>
      </p:sp>
      <p:sp>
        <p:nvSpPr>
          <p:cNvPr id="18" name="TextBox 13"/>
          <p:cNvSpPr txBox="1"/>
          <p:nvPr/>
        </p:nvSpPr>
        <p:spPr>
          <a:xfrm>
            <a:off x="9140677" y="8648101"/>
            <a:ext cx="8638209" cy="15260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11853"/>
              </a:lnSpc>
              <a:spcBef>
                <a:spcPct val="0"/>
              </a:spcBef>
            </a:pPr>
            <a:r>
              <a:rPr lang="ru-RU" sz="3200" dirty="0">
                <a:solidFill>
                  <a:srgbClr val="44566A"/>
                </a:solidFill>
                <a:latin typeface="Noto Serif Bold"/>
              </a:rPr>
              <a:t>*</a:t>
            </a:r>
            <a:r>
              <a:rPr lang="ru-RU" sz="4800" dirty="0">
                <a:solidFill>
                  <a:srgbClr val="44566A"/>
                </a:solidFill>
                <a:latin typeface="Noto Serif Bold"/>
              </a:rPr>
              <a:t> </a:t>
            </a:r>
            <a:r>
              <a:rPr lang="ru-RU" sz="3200" dirty="0">
                <a:solidFill>
                  <a:srgbClr val="44566A"/>
                </a:solidFill>
                <a:latin typeface="Noto Serif Bold"/>
              </a:rPr>
              <a:t>Исполнение бюджета фонда за 2024 год</a:t>
            </a:r>
            <a:r>
              <a:rPr lang="en-US" sz="6000" dirty="0">
                <a:solidFill>
                  <a:srgbClr val="44566A"/>
                </a:solidFill>
                <a:latin typeface="Noto Serif Bold"/>
              </a:rPr>
              <a:t> </a:t>
            </a:r>
            <a:endParaRPr lang="en-US" sz="8466" dirty="0">
              <a:solidFill>
                <a:srgbClr val="44566A"/>
              </a:solidFill>
              <a:latin typeface="Noto Serif Bold"/>
            </a:endParaRPr>
          </a:p>
        </p:txBody>
      </p:sp>
    </p:spTree>
    <p:extLst>
      <p:ext uri="{BB962C8B-B14F-4D97-AF65-F5344CB8AC3E}">
        <p14:creationId xmlns:p14="http://schemas.microsoft.com/office/powerpoint/2010/main" val="268417125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654203" y="312502"/>
            <a:ext cx="16784766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5405"/>
              </a:lnSpc>
              <a:spcBef>
                <a:spcPct val="0"/>
              </a:spcBef>
            </a:pPr>
            <a:r>
              <a:rPr lang="en-US" sz="3675" dirty="0">
                <a:solidFill>
                  <a:srgbClr val="26867D"/>
                </a:solidFill>
                <a:latin typeface="Oswald Bold"/>
              </a:rPr>
              <a:t>СТРУКТУРА РАСХОДОВ БЮДЖЕТА ФОНДА НА </a:t>
            </a:r>
            <a:r>
              <a:rPr lang="ru-RU" sz="3675" dirty="0">
                <a:solidFill>
                  <a:srgbClr val="26867D"/>
                </a:solidFill>
                <a:latin typeface="Oswald Bold"/>
              </a:rPr>
              <a:t>ВЫПЛАТУ </a:t>
            </a:r>
            <a:r>
              <a:rPr lang="en-US" sz="3675" dirty="0">
                <a:solidFill>
                  <a:srgbClr val="26867D"/>
                </a:solidFill>
                <a:latin typeface="Oswald Bold"/>
              </a:rPr>
              <a:t>ВСЕ</a:t>
            </a:r>
            <a:r>
              <a:rPr lang="ru-RU" sz="3675" dirty="0">
                <a:solidFill>
                  <a:srgbClr val="26867D"/>
                </a:solidFill>
                <a:latin typeface="Oswald Bold"/>
              </a:rPr>
              <a:t>Х</a:t>
            </a:r>
            <a:r>
              <a:rPr lang="en-US" sz="3675" dirty="0">
                <a:solidFill>
                  <a:srgbClr val="26867D"/>
                </a:solidFill>
                <a:latin typeface="Oswald Bold"/>
              </a:rPr>
              <a:t> ВИД</a:t>
            </a:r>
            <a:r>
              <a:rPr lang="ru-RU" sz="3675" dirty="0">
                <a:solidFill>
                  <a:srgbClr val="26867D"/>
                </a:solidFill>
                <a:latin typeface="Oswald Bold"/>
              </a:rPr>
              <a:t>ОВ </a:t>
            </a:r>
            <a:r>
              <a:rPr lang="en-US" sz="3675" dirty="0">
                <a:solidFill>
                  <a:srgbClr val="26867D"/>
                </a:solidFill>
                <a:latin typeface="Oswald Bold"/>
              </a:rPr>
              <a:t>ПОСОБИЙ </a:t>
            </a:r>
            <a:br>
              <a:rPr lang="ru-RU" sz="3675" dirty="0">
                <a:solidFill>
                  <a:srgbClr val="26867D"/>
                </a:solidFill>
                <a:latin typeface="Oswald Bold"/>
              </a:rPr>
            </a:br>
            <a:r>
              <a:rPr lang="ru-RU" sz="3675" dirty="0">
                <a:solidFill>
                  <a:srgbClr val="26867D"/>
                </a:solidFill>
                <a:latin typeface="Oswald Bold"/>
              </a:rPr>
              <a:t>за</a:t>
            </a:r>
            <a:r>
              <a:rPr lang="en-US" sz="3675" dirty="0">
                <a:solidFill>
                  <a:srgbClr val="26867D"/>
                </a:solidFill>
                <a:latin typeface="Oswald Bold"/>
              </a:rPr>
              <a:t> 202</a:t>
            </a:r>
            <a:r>
              <a:rPr lang="ru-RU" sz="3675" dirty="0">
                <a:solidFill>
                  <a:srgbClr val="26867D"/>
                </a:solidFill>
                <a:latin typeface="Oswald Bold"/>
              </a:rPr>
              <a:t>4</a:t>
            </a:r>
            <a:r>
              <a:rPr lang="en-US" sz="3675" dirty="0">
                <a:solidFill>
                  <a:srgbClr val="26867D"/>
                </a:solidFill>
                <a:latin typeface="Oswald Bold"/>
              </a:rPr>
              <a:t> </a:t>
            </a:r>
            <a:r>
              <a:rPr lang="en-US" sz="3675" dirty="0" err="1">
                <a:solidFill>
                  <a:srgbClr val="26867D"/>
                </a:solidFill>
                <a:latin typeface="Oswald Bold"/>
              </a:rPr>
              <a:t>год</a:t>
            </a:r>
            <a:r>
              <a:rPr lang="ru-RU" sz="3675" dirty="0">
                <a:solidFill>
                  <a:srgbClr val="26867D"/>
                </a:solidFill>
                <a:latin typeface="Oswald Bold"/>
              </a:rPr>
              <a:t> </a:t>
            </a:r>
            <a:endParaRPr lang="en-US" sz="3675" dirty="0">
              <a:solidFill>
                <a:srgbClr val="26867D"/>
              </a:solidFill>
              <a:latin typeface="Oswald Bold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6327049" y="1662447"/>
            <a:ext cx="5439073" cy="73096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64"/>
              </a:lnSpc>
              <a:spcBef>
                <a:spcPct val="0"/>
              </a:spcBef>
            </a:pPr>
            <a:r>
              <a:rPr lang="en-US" sz="4046" dirty="0" err="1">
                <a:solidFill>
                  <a:srgbClr val="FF3131"/>
                </a:solidFill>
                <a:latin typeface="Oswald Bold"/>
              </a:rPr>
              <a:t>Всего</a:t>
            </a:r>
            <a:r>
              <a:rPr lang="en-US" sz="4046" dirty="0">
                <a:solidFill>
                  <a:srgbClr val="FF3131"/>
                </a:solidFill>
                <a:latin typeface="Oswald Bold"/>
              </a:rPr>
              <a:t>: </a:t>
            </a:r>
            <a:r>
              <a:rPr lang="ru-RU" sz="4046" dirty="0">
                <a:solidFill>
                  <a:srgbClr val="FF3131"/>
                </a:solidFill>
                <a:latin typeface="Oswald Bold"/>
              </a:rPr>
              <a:t>5,4 </a:t>
            </a:r>
            <a:r>
              <a:rPr lang="en-US" sz="4046" dirty="0" err="1">
                <a:solidFill>
                  <a:srgbClr val="FF3131"/>
                </a:solidFill>
                <a:latin typeface="Oswald Bold"/>
              </a:rPr>
              <a:t>мл</a:t>
            </a:r>
            <a:r>
              <a:rPr lang="ru-RU" sz="4046" dirty="0" err="1">
                <a:solidFill>
                  <a:srgbClr val="FF3131"/>
                </a:solidFill>
                <a:latin typeface="Oswald Bold"/>
              </a:rPr>
              <a:t>рд</a:t>
            </a:r>
            <a:r>
              <a:rPr lang="en-US" sz="4046" dirty="0">
                <a:solidFill>
                  <a:srgbClr val="FF3131"/>
                </a:solidFill>
                <a:latin typeface="Oswald Bold"/>
              </a:rPr>
              <a:t>. </a:t>
            </a:r>
            <a:r>
              <a:rPr lang="en-US" sz="4046" dirty="0" err="1">
                <a:solidFill>
                  <a:srgbClr val="FF3131"/>
                </a:solidFill>
                <a:latin typeface="Oswald Bold"/>
              </a:rPr>
              <a:t>руб</a:t>
            </a:r>
            <a:r>
              <a:rPr lang="ru-RU" sz="4046" dirty="0">
                <a:solidFill>
                  <a:srgbClr val="FF3131"/>
                </a:solidFill>
                <a:latin typeface="Oswald Bold"/>
              </a:rPr>
              <a:t>лей</a:t>
            </a:r>
            <a:endParaRPr lang="en-US" sz="4046" dirty="0">
              <a:solidFill>
                <a:srgbClr val="FF3131"/>
              </a:solidFill>
              <a:latin typeface="Oswald Bold"/>
            </a:endParaRPr>
          </a:p>
        </p:txBody>
      </p:sp>
      <p:graphicFrame>
        <p:nvGraphicFramePr>
          <p:cNvPr id="4" name="Диаграмма 3"/>
          <p:cNvGraphicFramePr/>
          <p:nvPr>
            <p:extLst>
              <p:ext uri="{D42A27DB-BD31-4B8C-83A1-F6EECF244321}">
                <p14:modId xmlns:p14="http://schemas.microsoft.com/office/powerpoint/2010/main" val="2234241621"/>
              </p:ext>
            </p:extLst>
          </p:nvPr>
        </p:nvGraphicFramePr>
        <p:xfrm>
          <a:off x="2095500" y="2027931"/>
          <a:ext cx="16505736" cy="8890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9"/>
          <p:cNvSpPr txBox="1"/>
          <p:nvPr/>
        </p:nvSpPr>
        <p:spPr>
          <a:xfrm>
            <a:off x="152400" y="1995749"/>
            <a:ext cx="3886200" cy="193899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3200" b="1" dirty="0">
                <a:latin typeface="Arial" panose="020B0604020202020204" pitchFamily="34" charset="0"/>
                <a:cs typeface="Arial" panose="020B0604020202020204" pitchFamily="34" charset="0"/>
              </a:rPr>
              <a:t>Детские пособия</a:t>
            </a:r>
          </a:p>
          <a:p>
            <a:pPr algn="ctr"/>
            <a:r>
              <a:rPr lang="ru-RU" sz="3200" b="1">
                <a:latin typeface="Arial" panose="020B0604020202020204" pitchFamily="34" charset="0"/>
                <a:cs typeface="Arial" panose="020B0604020202020204" pitchFamily="34" charset="0"/>
              </a:rPr>
              <a:t>56,4%</a:t>
            </a:r>
            <a:r>
              <a:rPr lang="ru-RU" sz="320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  <a:br>
              <a:rPr lang="ru-RU" sz="32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всех расходов </a:t>
            </a:r>
            <a:b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на пособия</a:t>
            </a:r>
          </a:p>
        </p:txBody>
      </p:sp>
      <p:sp>
        <p:nvSpPr>
          <p:cNvPr id="8" name="TextBox 11"/>
          <p:cNvSpPr txBox="1"/>
          <p:nvPr/>
        </p:nvSpPr>
        <p:spPr>
          <a:xfrm>
            <a:off x="14515510" y="1899143"/>
            <a:ext cx="3744416" cy="200054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lIns="182880" tIns="91440" rIns="182880" bIns="91440" rtlCol="0">
            <a:spAutoFit/>
          </a:bodyPr>
          <a:lstStyle>
            <a:lvl1pPr marL="0" indent="0">
              <a:defRPr sz="1100">
                <a:latin typeface="+mn-lt"/>
                <a:ea typeface="+mn-ea"/>
                <a:cs typeface="+mn-cs"/>
              </a:defRPr>
            </a:lvl1pPr>
            <a:lvl2pPr marL="457200" indent="0">
              <a:defRPr sz="1100">
                <a:latin typeface="+mn-lt"/>
                <a:ea typeface="+mn-ea"/>
                <a:cs typeface="+mn-cs"/>
              </a:defRPr>
            </a:lvl2pPr>
            <a:lvl3pPr marL="914400" indent="0">
              <a:defRPr sz="1100">
                <a:latin typeface="+mn-lt"/>
                <a:ea typeface="+mn-ea"/>
                <a:cs typeface="+mn-cs"/>
              </a:defRPr>
            </a:lvl3pPr>
            <a:lvl4pPr marL="1371600" indent="0">
              <a:defRPr sz="1100">
                <a:latin typeface="+mn-lt"/>
                <a:ea typeface="+mn-ea"/>
                <a:cs typeface="+mn-cs"/>
              </a:defRPr>
            </a:lvl4pPr>
            <a:lvl5pPr marL="1828800" indent="0">
              <a:defRPr sz="1100">
                <a:latin typeface="+mn-lt"/>
                <a:ea typeface="+mn-ea"/>
                <a:cs typeface="+mn-cs"/>
              </a:defRPr>
            </a:lvl5pPr>
            <a:lvl6pPr marL="2286000" indent="0">
              <a:defRPr sz="1100">
                <a:latin typeface="+mn-lt"/>
                <a:ea typeface="+mn-ea"/>
                <a:cs typeface="+mn-cs"/>
              </a:defRPr>
            </a:lvl6pPr>
            <a:lvl7pPr marL="2743200" indent="0">
              <a:defRPr sz="1100">
                <a:latin typeface="+mn-lt"/>
                <a:ea typeface="+mn-ea"/>
                <a:cs typeface="+mn-cs"/>
              </a:defRPr>
            </a:lvl7pPr>
            <a:lvl8pPr marL="3200400" indent="0">
              <a:defRPr sz="1100">
                <a:latin typeface="+mn-lt"/>
                <a:ea typeface="+mn-ea"/>
                <a:cs typeface="+mn-cs"/>
              </a:defRPr>
            </a:lvl8pPr>
            <a:lvl9pPr marL="3657600" indent="0">
              <a:defRPr sz="1100">
                <a:latin typeface="+mn-lt"/>
                <a:ea typeface="+mn-ea"/>
                <a:cs typeface="+mn-cs"/>
              </a:defRPr>
            </a:lvl9pPr>
          </a:lstStyle>
          <a:p>
            <a:r>
              <a:rPr lang="ru-RU" sz="3400" b="1" dirty="0">
                <a:latin typeface="Arial" panose="020B0604020202020204" pitchFamily="34" charset="0"/>
                <a:cs typeface="Arial" panose="020B0604020202020204" pitchFamily="34" charset="0"/>
              </a:rPr>
              <a:t>«Больничные»</a:t>
            </a:r>
          </a:p>
          <a:p>
            <a:pPr algn="ctr"/>
            <a:r>
              <a:rPr lang="ru-RU" sz="2800" b="1" dirty="0">
                <a:latin typeface="Arial" panose="020B0604020202020204" pitchFamily="34" charset="0"/>
                <a:cs typeface="Arial" panose="020B0604020202020204" pitchFamily="34" charset="0"/>
              </a:rPr>
              <a:t>36,8%</a:t>
            </a:r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  </a:t>
            </a:r>
          </a:p>
          <a:p>
            <a:pPr algn="ctr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всех расходов </a:t>
            </a:r>
          </a:p>
          <a:p>
            <a:pPr algn="ctr"/>
            <a:r>
              <a:rPr lang="ru-RU" sz="2800" dirty="0">
                <a:latin typeface="Arial" panose="020B0604020202020204" pitchFamily="34" charset="0"/>
                <a:cs typeface="Arial" panose="020B0604020202020204" pitchFamily="34" charset="0"/>
              </a:rPr>
              <a:t>на пособия</a:t>
            </a:r>
          </a:p>
        </p:txBody>
      </p:sp>
    </p:spTree>
    <p:extLst>
      <p:ext uri="{BB962C8B-B14F-4D97-AF65-F5344CB8AC3E}">
        <p14:creationId xmlns:p14="http://schemas.microsoft.com/office/powerpoint/2010/main" val="1206834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5"/>
          <p:cNvGrpSpPr/>
          <p:nvPr/>
        </p:nvGrpSpPr>
        <p:grpSpPr>
          <a:xfrm rot="-2358749">
            <a:off x="17082974" y="-2239774"/>
            <a:ext cx="3086100" cy="6549888"/>
            <a:chOff x="0" y="0"/>
            <a:chExt cx="812800" cy="1725074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12800" cy="1725074"/>
            </a:xfrm>
            <a:custGeom>
              <a:avLst/>
              <a:gdLst/>
              <a:ahLst/>
              <a:cxnLst/>
              <a:rect l="l" t="t" r="r" b="b"/>
              <a:pathLst>
                <a:path w="812800" h="1725074">
                  <a:moveTo>
                    <a:pt x="0" y="0"/>
                  </a:moveTo>
                  <a:lnTo>
                    <a:pt x="812800" y="0"/>
                  </a:lnTo>
                  <a:lnTo>
                    <a:pt x="812800" y="1725074"/>
                  </a:lnTo>
                  <a:lnTo>
                    <a:pt x="0" y="1725074"/>
                  </a:lnTo>
                  <a:close/>
                </a:path>
              </a:pathLst>
            </a:custGeom>
            <a:solidFill>
              <a:srgbClr val="37BEB0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2358749">
            <a:off x="17297286" y="-2793932"/>
            <a:ext cx="3086100" cy="6549888"/>
            <a:chOff x="0" y="0"/>
            <a:chExt cx="812800" cy="172507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1725074"/>
            </a:xfrm>
            <a:custGeom>
              <a:avLst/>
              <a:gdLst/>
              <a:ahLst/>
              <a:cxnLst/>
              <a:rect l="l" t="t" r="r" b="b"/>
              <a:pathLst>
                <a:path w="812800" h="1725074">
                  <a:moveTo>
                    <a:pt x="0" y="0"/>
                  </a:moveTo>
                  <a:lnTo>
                    <a:pt x="812800" y="0"/>
                  </a:lnTo>
                  <a:lnTo>
                    <a:pt x="812800" y="1725074"/>
                  </a:lnTo>
                  <a:lnTo>
                    <a:pt x="0" y="172507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>
              <a:solidFill>
                <a:srgbClr val="FFFFFF"/>
              </a:solidFill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sp>
        <p:nvSpPr>
          <p:cNvPr id="39" name="TextBox 19"/>
          <p:cNvSpPr txBox="1"/>
          <p:nvPr/>
        </p:nvSpPr>
        <p:spPr>
          <a:xfrm>
            <a:off x="499224" y="2169638"/>
            <a:ext cx="10744200" cy="710963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/>
            <a:endParaRPr lang="ru-RU" sz="5400" dirty="0">
              <a:solidFill>
                <a:srgbClr val="217169"/>
              </a:solidFill>
              <a:latin typeface="Oswald Bold"/>
            </a:endParaRPr>
          </a:p>
          <a:p>
            <a:pPr algn="ctr"/>
            <a:r>
              <a:rPr lang="ru-RU" sz="4800" dirty="0">
                <a:solidFill>
                  <a:srgbClr val="26867D"/>
                </a:solidFill>
                <a:latin typeface="Oswald Bold"/>
              </a:rPr>
              <a:t>ПРОГРАММА </a:t>
            </a:r>
            <a:br>
              <a:rPr lang="ru-RU" sz="4800" dirty="0">
                <a:solidFill>
                  <a:srgbClr val="26867D"/>
                </a:solidFill>
                <a:latin typeface="Oswald Bold"/>
              </a:rPr>
            </a:br>
            <a:r>
              <a:rPr lang="ru-RU" sz="4800" dirty="0">
                <a:solidFill>
                  <a:srgbClr val="26867D"/>
                </a:solidFill>
                <a:latin typeface="Oswald Bold"/>
              </a:rPr>
              <a:t>добровольного страхования дополнительной накопительной пенсии </a:t>
            </a:r>
            <a:br>
              <a:rPr lang="ru-RU" sz="4800" dirty="0">
                <a:solidFill>
                  <a:srgbClr val="26867D"/>
                </a:solidFill>
                <a:latin typeface="Oswald Bold"/>
              </a:rPr>
            </a:br>
            <a:r>
              <a:rPr lang="ru-RU" sz="4800" dirty="0">
                <a:solidFill>
                  <a:srgbClr val="26867D"/>
                </a:solidFill>
                <a:latin typeface="Oswald Bold"/>
              </a:rPr>
              <a:t>с финансовой поддержкой государства</a:t>
            </a:r>
          </a:p>
          <a:p>
            <a:pPr algn="ctr"/>
            <a:endParaRPr lang="ru-RU" sz="4800" dirty="0">
              <a:solidFill>
                <a:srgbClr val="26867D"/>
              </a:solidFill>
              <a:latin typeface="Oswald Bold"/>
            </a:endParaRPr>
          </a:p>
          <a:p>
            <a:pPr algn="r"/>
            <a:r>
              <a:rPr lang="ru-RU" sz="2800" spc="128" dirty="0">
                <a:solidFill>
                  <a:srgbClr val="44566A"/>
                </a:solidFill>
                <a:latin typeface="Oswald"/>
              </a:rPr>
              <a:t>ТРУХАН Виктория Александровна, </a:t>
            </a:r>
          </a:p>
          <a:p>
            <a:pPr algn="r"/>
            <a:r>
              <a:rPr lang="ru-RU" sz="2800" spc="128" dirty="0">
                <a:solidFill>
                  <a:srgbClr val="44566A"/>
                </a:solidFill>
                <a:latin typeface="Oswald"/>
              </a:rPr>
              <a:t>первый заместитель управляющего Фондом</a:t>
            </a:r>
          </a:p>
          <a:p>
            <a:pPr algn="r"/>
            <a:endParaRPr lang="ru-RU" sz="2800" spc="128" dirty="0">
              <a:solidFill>
                <a:srgbClr val="44566A"/>
              </a:solidFill>
              <a:latin typeface="Oswald"/>
            </a:endParaRPr>
          </a:p>
          <a:p>
            <a:pPr algn="r"/>
            <a:r>
              <a:rPr lang="ru-RU" sz="2800" spc="128" dirty="0">
                <a:solidFill>
                  <a:srgbClr val="44566A"/>
                </a:solidFill>
                <a:latin typeface="Oswald"/>
              </a:rPr>
              <a:t>ТУЛЕЙКО Елена Александровна, </a:t>
            </a:r>
            <a:br>
              <a:rPr lang="ru-RU" sz="2800" spc="128" dirty="0">
                <a:solidFill>
                  <a:srgbClr val="44566A"/>
                </a:solidFill>
                <a:latin typeface="Oswald"/>
              </a:rPr>
            </a:br>
            <a:r>
              <a:rPr lang="ru-RU" sz="2800" spc="128" dirty="0">
                <a:solidFill>
                  <a:srgbClr val="44566A"/>
                </a:solidFill>
                <a:latin typeface="Oswald"/>
              </a:rPr>
              <a:t>заместитель генерального директора </a:t>
            </a:r>
          </a:p>
          <a:p>
            <a:pPr algn="r"/>
            <a:r>
              <a:rPr lang="ru-RU" sz="2800" spc="128" dirty="0">
                <a:solidFill>
                  <a:srgbClr val="44566A"/>
                </a:solidFill>
                <a:latin typeface="Oswald"/>
              </a:rPr>
              <a:t>Государственного предприятия  «</a:t>
            </a:r>
            <a:r>
              <a:rPr lang="ru-RU" sz="2800" spc="128" dirty="0" err="1">
                <a:solidFill>
                  <a:srgbClr val="44566A"/>
                </a:solidFill>
                <a:latin typeface="Oswald"/>
              </a:rPr>
              <a:t>Стравита</a:t>
            </a:r>
            <a:r>
              <a:rPr lang="ru-RU" sz="2800" spc="128" dirty="0">
                <a:solidFill>
                  <a:srgbClr val="44566A"/>
                </a:solidFill>
                <a:latin typeface="Oswald"/>
              </a:rPr>
              <a:t>»</a:t>
            </a:r>
          </a:p>
        </p:txBody>
      </p:sp>
      <p:sp>
        <p:nvSpPr>
          <p:cNvPr id="14" name="Номер слайда 13"/>
          <p:cNvSpPr>
            <a:spLocks noGrp="1"/>
          </p:cNvSpPr>
          <p:nvPr>
            <p:ph type="sldNum" sz="quarter" idx="12"/>
          </p:nvPr>
        </p:nvSpPr>
        <p:spPr>
          <a:xfrm>
            <a:off x="11887200" y="9486900"/>
            <a:ext cx="2133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18</a:t>
            </a:fld>
            <a:endParaRPr lang="en-US" dirty="0"/>
          </a:p>
        </p:txBody>
      </p:sp>
      <p:grpSp>
        <p:nvGrpSpPr>
          <p:cNvPr id="16" name="Group 11"/>
          <p:cNvGrpSpPr>
            <a:grpSpLocks noChangeAspect="1"/>
          </p:cNvGrpSpPr>
          <p:nvPr/>
        </p:nvGrpSpPr>
        <p:grpSpPr>
          <a:xfrm>
            <a:off x="11085657" y="1765372"/>
            <a:ext cx="7202343" cy="7202314"/>
            <a:chOff x="0" y="0"/>
            <a:chExt cx="6350000" cy="6349975"/>
          </a:xfrm>
        </p:grpSpPr>
        <p:sp>
          <p:nvSpPr>
            <p:cNvPr id="17" name="Freeform 12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l="-24906" r="-24906"/>
              </a:stretch>
            </a:blipFill>
          </p:spPr>
        </p:sp>
      </p:grpSp>
      <p:grpSp>
        <p:nvGrpSpPr>
          <p:cNvPr id="18" name="Group 5"/>
          <p:cNvGrpSpPr/>
          <p:nvPr/>
        </p:nvGrpSpPr>
        <p:grpSpPr>
          <a:xfrm rot="-2358749">
            <a:off x="-1043826" y="5603014"/>
            <a:ext cx="3086100" cy="6549888"/>
            <a:chOff x="0" y="0"/>
            <a:chExt cx="812800" cy="1725074"/>
          </a:xfrm>
        </p:grpSpPr>
        <p:sp>
          <p:nvSpPr>
            <p:cNvPr id="19" name="Freeform 6"/>
            <p:cNvSpPr/>
            <p:nvPr/>
          </p:nvSpPr>
          <p:spPr>
            <a:xfrm>
              <a:off x="0" y="0"/>
              <a:ext cx="812800" cy="1725074"/>
            </a:xfrm>
            <a:custGeom>
              <a:avLst/>
              <a:gdLst/>
              <a:ahLst/>
              <a:cxnLst/>
              <a:rect l="l" t="t" r="r" b="b"/>
              <a:pathLst>
                <a:path w="812800" h="1725074">
                  <a:moveTo>
                    <a:pt x="0" y="0"/>
                  </a:moveTo>
                  <a:lnTo>
                    <a:pt x="812800" y="0"/>
                  </a:lnTo>
                  <a:lnTo>
                    <a:pt x="812800" y="1725074"/>
                  </a:lnTo>
                  <a:lnTo>
                    <a:pt x="0" y="1725074"/>
                  </a:lnTo>
                  <a:close/>
                </a:path>
              </a:pathLst>
            </a:custGeom>
            <a:solidFill>
              <a:srgbClr val="37BEB0"/>
            </a:solidFill>
          </p:spPr>
        </p:sp>
        <p:sp>
          <p:nvSpPr>
            <p:cNvPr id="20" name="TextBox 7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grpSp>
        <p:nvGrpSpPr>
          <p:cNvPr id="21" name="Group 8"/>
          <p:cNvGrpSpPr/>
          <p:nvPr/>
        </p:nvGrpSpPr>
        <p:grpSpPr>
          <a:xfrm rot="-2358749">
            <a:off x="-1342425" y="5913387"/>
            <a:ext cx="3086100" cy="6549888"/>
            <a:chOff x="0" y="0"/>
            <a:chExt cx="812800" cy="1725074"/>
          </a:xfrm>
        </p:grpSpPr>
        <p:sp>
          <p:nvSpPr>
            <p:cNvPr id="22" name="Freeform 9"/>
            <p:cNvSpPr/>
            <p:nvPr/>
          </p:nvSpPr>
          <p:spPr>
            <a:xfrm>
              <a:off x="0" y="0"/>
              <a:ext cx="812800" cy="1725074"/>
            </a:xfrm>
            <a:custGeom>
              <a:avLst/>
              <a:gdLst/>
              <a:ahLst/>
              <a:cxnLst/>
              <a:rect l="l" t="t" r="r" b="b"/>
              <a:pathLst>
                <a:path w="812800" h="1725074">
                  <a:moveTo>
                    <a:pt x="0" y="0"/>
                  </a:moveTo>
                  <a:lnTo>
                    <a:pt x="812800" y="0"/>
                  </a:lnTo>
                  <a:lnTo>
                    <a:pt x="812800" y="1725074"/>
                  </a:lnTo>
                  <a:lnTo>
                    <a:pt x="0" y="1725074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  <a:ln w="95250">
              <a:solidFill>
                <a:srgbClr val="FFFFFF"/>
              </a:solidFill>
            </a:ln>
          </p:spPr>
        </p:sp>
        <p:sp>
          <p:nvSpPr>
            <p:cNvPr id="23" name="TextBox 10"/>
            <p:cNvSpPr txBox="1"/>
            <p:nvPr/>
          </p:nvSpPr>
          <p:spPr>
            <a:xfrm>
              <a:off x="0" y="-57150"/>
              <a:ext cx="812800" cy="8699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59"/>
                </a:lnSpc>
              </a:pPr>
              <a:endParaRPr/>
            </a:p>
          </p:txBody>
        </p:sp>
      </p:grpSp>
      <p:pic>
        <p:nvPicPr>
          <p:cNvPr id="24" name="Picture 16"/>
          <p:cNvPicPr>
            <a:picLocks noChangeAspect="1"/>
          </p:cNvPicPr>
          <p:nvPr/>
        </p:nvPicPr>
        <p:blipFill>
          <a:blip r:embed="rId3"/>
          <a:srcRect l="13397" t="17822" r="13628" b="18870"/>
          <a:stretch>
            <a:fillRect/>
          </a:stretch>
        </p:blipFill>
        <p:spPr>
          <a:xfrm>
            <a:off x="3465315" y="53313"/>
            <a:ext cx="2843457" cy="2221339"/>
          </a:xfrm>
          <a:prstGeom prst="rect">
            <a:avLst/>
          </a:prstGeom>
        </p:spPr>
      </p:pic>
      <p:pic>
        <p:nvPicPr>
          <p:cNvPr id="25" name="Рисунок 9" descr="Логотип 130_13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60100"/>
            <a:ext cx="2819400" cy="2114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738416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2" r="6153"/>
          <a:stretch/>
        </p:blipFill>
        <p:spPr bwMode="auto">
          <a:xfrm>
            <a:off x="2787316" y="0"/>
            <a:ext cx="12681283" cy="103284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7261235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51" r="2344"/>
          <a:stretch/>
        </p:blipFill>
        <p:spPr bwMode="auto">
          <a:xfrm>
            <a:off x="1219200" y="174947"/>
            <a:ext cx="15697200" cy="9851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486687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" name="Table 9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6656950"/>
              </p:ext>
            </p:extLst>
          </p:nvPr>
        </p:nvGraphicFramePr>
        <p:xfrm>
          <a:off x="10289506" y="3968981"/>
          <a:ext cx="7159859" cy="5809539"/>
        </p:xfrm>
        <a:graphic>
          <a:graphicData uri="http://schemas.openxmlformats.org/drawingml/2006/table">
            <a:tbl>
              <a:tblPr/>
              <a:tblGrid>
                <a:gridCol w="24677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07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61133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198204">
                <a:tc>
                  <a:txBody>
                    <a:bodyPr/>
                    <a:lstStyle/>
                    <a:p>
                      <a:pPr algn="ctr">
                        <a:lnSpc>
                          <a:spcPts val="2007"/>
                        </a:lnSpc>
                        <a:defRPr/>
                      </a:pPr>
                      <a:r>
                        <a:rPr lang="en-US" sz="2887" u="none" kern="1200" dirty="0" err="1">
                          <a:solidFill>
                            <a:srgbClr val="1F625A"/>
                          </a:solidFill>
                          <a:latin typeface="Arimo Bold"/>
                          <a:ea typeface="+mn-ea"/>
                          <a:cs typeface="+mn-cs"/>
                        </a:rPr>
                        <a:t>Работник</a:t>
                      </a:r>
                      <a:endParaRPr lang="en-US" sz="2887" u="none" kern="1200" dirty="0">
                        <a:solidFill>
                          <a:srgbClr val="1F625A"/>
                        </a:solidFill>
                        <a:latin typeface="Arimo Bold"/>
                        <a:ea typeface="+mn-ea"/>
                        <a:cs typeface="+mn-cs"/>
                      </a:endParaRPr>
                    </a:p>
                  </a:txBody>
                  <a:tcPr marL="90785" marR="90785" marT="90785" marB="90785" anchor="ctr">
                    <a:lnL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2887" u="none" kern="1200" dirty="0">
                          <a:solidFill>
                            <a:srgbClr val="1F625A"/>
                          </a:solidFill>
                          <a:latin typeface="Arimo Bold"/>
                          <a:ea typeface="+mn-ea"/>
                          <a:cs typeface="+mn-cs"/>
                        </a:rPr>
                        <a:t>Государство</a:t>
                      </a:r>
                    </a:p>
                    <a:p>
                      <a:pPr algn="ctr">
                        <a:lnSpc>
                          <a:spcPct val="100000"/>
                        </a:lnSpc>
                        <a:defRPr/>
                      </a:pPr>
                      <a:r>
                        <a:rPr lang="ru-RU" sz="2800" u="none" kern="1200" dirty="0">
                          <a:solidFill>
                            <a:srgbClr val="1F625A"/>
                          </a:solidFill>
                          <a:latin typeface="Arimo Bold"/>
                          <a:ea typeface="+mn-ea"/>
                          <a:cs typeface="+mn-cs"/>
                        </a:rPr>
                        <a:t>(бюджет фонда)</a:t>
                      </a:r>
                      <a:endParaRPr lang="en-US" sz="2800" u="none" kern="1200" dirty="0">
                        <a:solidFill>
                          <a:srgbClr val="1F625A"/>
                        </a:solidFill>
                        <a:latin typeface="Arimo Bold"/>
                        <a:ea typeface="+mn-ea"/>
                        <a:cs typeface="+mn-cs"/>
                      </a:endParaRPr>
                    </a:p>
                  </a:txBody>
                  <a:tcPr marL="90785" marR="90785" marT="90785" marB="90785" anchor="ctr">
                    <a:lnL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2007"/>
                        </a:lnSpc>
                        <a:defRPr/>
                      </a:pPr>
                      <a:endParaRPr lang="en-US" sz="2887" u="none" kern="1200" dirty="0">
                        <a:solidFill>
                          <a:srgbClr val="1F625A"/>
                        </a:solidFill>
                        <a:latin typeface="Arimo Bold"/>
                        <a:ea typeface="+mn-ea"/>
                        <a:cs typeface="+mn-cs"/>
                      </a:endParaRPr>
                    </a:p>
                  </a:txBody>
                  <a:tcPr marL="90785" marR="90785" marT="90785" marB="90785" anchor="ctr">
                    <a:lnL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922267">
                <a:tc>
                  <a:txBody>
                    <a:bodyPr/>
                    <a:lstStyle/>
                    <a:p>
                      <a:pPr algn="ctr">
                        <a:lnSpc>
                          <a:spcPts val="1447"/>
                        </a:lnSpc>
                        <a:defRPr/>
                      </a:pPr>
                      <a:r>
                        <a:rPr lang="en-US" sz="2887" u="none" kern="1200" dirty="0">
                          <a:solidFill>
                            <a:srgbClr val="1F625A"/>
                          </a:solidFill>
                          <a:latin typeface="Arimo Bold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90785" marR="90785" marT="90785" marB="90785" anchor="ctr">
                    <a:lnL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47"/>
                        </a:lnSpc>
                        <a:defRPr/>
                      </a:pPr>
                      <a:r>
                        <a:rPr lang="en-US" sz="2887" u="none" kern="1200" dirty="0">
                          <a:solidFill>
                            <a:srgbClr val="1F625A"/>
                          </a:solidFill>
                          <a:latin typeface="Arimo Bold"/>
                          <a:ea typeface="+mn-ea"/>
                          <a:cs typeface="+mn-cs"/>
                        </a:rPr>
                        <a:t>1%</a:t>
                      </a:r>
                    </a:p>
                  </a:txBody>
                  <a:tcPr marL="90785" marR="90785" marT="90785" marB="90785" anchor="ctr">
                    <a:lnL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47"/>
                        </a:lnSpc>
                        <a:defRPr/>
                      </a:pPr>
                      <a:r>
                        <a:rPr lang="en-US" sz="2887" u="none" kern="1200" dirty="0">
                          <a:solidFill>
                            <a:srgbClr val="1F625A"/>
                          </a:solidFill>
                          <a:latin typeface="Arimo Bold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90785" marR="90785" marT="90785" marB="90785" anchor="ctr">
                    <a:lnL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22267">
                <a:tc>
                  <a:txBody>
                    <a:bodyPr/>
                    <a:lstStyle/>
                    <a:p>
                      <a:pPr algn="ctr">
                        <a:lnSpc>
                          <a:spcPts val="1447"/>
                        </a:lnSpc>
                        <a:defRPr/>
                      </a:pPr>
                      <a:r>
                        <a:rPr lang="en-US" sz="2887" u="none" kern="1200">
                          <a:solidFill>
                            <a:srgbClr val="1F625A"/>
                          </a:solidFill>
                          <a:latin typeface="Arimo Bold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90785" marR="90785" marT="90785" marB="90785" anchor="ctr">
                    <a:lnL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47"/>
                        </a:lnSpc>
                        <a:defRPr/>
                      </a:pPr>
                      <a:r>
                        <a:rPr lang="en-US" sz="2887" u="none" kern="1200" dirty="0">
                          <a:solidFill>
                            <a:srgbClr val="1F625A"/>
                          </a:solidFill>
                          <a:latin typeface="Arimo Bold"/>
                          <a:ea typeface="+mn-ea"/>
                          <a:cs typeface="+mn-cs"/>
                        </a:rPr>
                        <a:t>2%</a:t>
                      </a:r>
                    </a:p>
                  </a:txBody>
                  <a:tcPr marL="90785" marR="90785" marT="90785" marB="90785" anchor="ctr">
                    <a:lnL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47"/>
                        </a:lnSpc>
                        <a:defRPr/>
                      </a:pPr>
                      <a:r>
                        <a:rPr lang="en-US" sz="2887" u="none" kern="1200" dirty="0">
                          <a:solidFill>
                            <a:srgbClr val="1F625A"/>
                          </a:solidFill>
                          <a:latin typeface="Arimo Bold"/>
                          <a:ea typeface="+mn-ea"/>
                          <a:cs typeface="+mn-cs"/>
                        </a:rPr>
                        <a:t>4%</a:t>
                      </a:r>
                    </a:p>
                  </a:txBody>
                  <a:tcPr marL="90785" marR="90785" marT="90785" marB="90785" anchor="ctr">
                    <a:lnL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22267">
                <a:tc>
                  <a:txBody>
                    <a:bodyPr/>
                    <a:lstStyle/>
                    <a:p>
                      <a:pPr algn="ctr">
                        <a:lnSpc>
                          <a:spcPts val="1447"/>
                        </a:lnSpc>
                        <a:defRPr/>
                      </a:pPr>
                      <a:r>
                        <a:rPr lang="en-US" sz="2887" u="none" kern="1200" dirty="0">
                          <a:solidFill>
                            <a:srgbClr val="C00000"/>
                          </a:solidFill>
                          <a:latin typeface="Arimo Bold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90785" marR="90785" marT="90785" marB="90785" anchor="ctr">
                    <a:lnL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47"/>
                        </a:lnSpc>
                        <a:defRPr/>
                      </a:pPr>
                      <a:r>
                        <a:rPr lang="en-US" sz="2887" u="none" kern="1200" dirty="0">
                          <a:solidFill>
                            <a:srgbClr val="C00000"/>
                          </a:solidFill>
                          <a:latin typeface="Arimo Bold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90785" marR="90785" marT="90785" marB="90785" anchor="ctr">
                    <a:lnL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47"/>
                        </a:lnSpc>
                        <a:defRPr/>
                      </a:pPr>
                      <a:r>
                        <a:rPr lang="en-US" sz="2887" u="none" kern="1200" dirty="0">
                          <a:solidFill>
                            <a:srgbClr val="C00000"/>
                          </a:solidFill>
                          <a:latin typeface="Arimo Bold"/>
                          <a:ea typeface="+mn-ea"/>
                          <a:cs typeface="+mn-cs"/>
                        </a:rPr>
                        <a:t>6%</a:t>
                      </a:r>
                    </a:p>
                  </a:txBody>
                  <a:tcPr marL="90785" marR="90785" marT="90785" marB="90785" anchor="ctr">
                    <a:lnL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22267">
                <a:tc>
                  <a:txBody>
                    <a:bodyPr/>
                    <a:lstStyle/>
                    <a:p>
                      <a:pPr algn="ctr">
                        <a:lnSpc>
                          <a:spcPts val="1447"/>
                        </a:lnSpc>
                        <a:defRPr/>
                      </a:pPr>
                      <a:r>
                        <a:rPr lang="en-US" sz="2887" u="none" kern="1200">
                          <a:solidFill>
                            <a:srgbClr val="1F625A"/>
                          </a:solidFill>
                          <a:latin typeface="Arimo Bold"/>
                          <a:ea typeface="+mn-ea"/>
                          <a:cs typeface="+mn-cs"/>
                        </a:rPr>
                        <a:t>…</a:t>
                      </a:r>
                    </a:p>
                  </a:txBody>
                  <a:tcPr marL="90785" marR="90785" marT="90785" marB="90785" anchor="ctr">
                    <a:lnL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47"/>
                        </a:lnSpc>
                        <a:defRPr/>
                      </a:pPr>
                      <a:r>
                        <a:rPr lang="en-US" sz="2887" u="none" kern="1200" dirty="0">
                          <a:solidFill>
                            <a:srgbClr val="1F625A"/>
                          </a:solidFill>
                          <a:latin typeface="Arimo Bold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90785" marR="90785" marT="90785" marB="90785" anchor="ctr">
                    <a:lnL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47"/>
                        </a:lnSpc>
                        <a:defRPr/>
                      </a:pPr>
                      <a:r>
                        <a:rPr lang="en-US" sz="2887" u="none" kern="1200" dirty="0">
                          <a:solidFill>
                            <a:srgbClr val="1F625A"/>
                          </a:solidFill>
                          <a:latin typeface="Arimo Bold"/>
                          <a:ea typeface="+mn-ea"/>
                          <a:cs typeface="+mn-cs"/>
                        </a:rPr>
                        <a:t>…</a:t>
                      </a:r>
                    </a:p>
                  </a:txBody>
                  <a:tcPr marL="90785" marR="90785" marT="90785" marB="90785" anchor="ctr">
                    <a:lnL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22267">
                <a:tc>
                  <a:txBody>
                    <a:bodyPr/>
                    <a:lstStyle/>
                    <a:p>
                      <a:pPr algn="ctr">
                        <a:lnSpc>
                          <a:spcPts val="1447"/>
                        </a:lnSpc>
                        <a:defRPr/>
                      </a:pPr>
                      <a:r>
                        <a:rPr lang="en-US" sz="2887" u="none" kern="1200" dirty="0">
                          <a:solidFill>
                            <a:srgbClr val="1F625A"/>
                          </a:solidFill>
                          <a:latin typeface="Arimo Bold"/>
                          <a:ea typeface="+mn-ea"/>
                          <a:cs typeface="+mn-cs"/>
                        </a:rPr>
                        <a:t>10%</a:t>
                      </a:r>
                    </a:p>
                  </a:txBody>
                  <a:tcPr marL="90785" marR="90785" marT="90785" marB="90785" anchor="ctr">
                    <a:lnL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47"/>
                        </a:lnSpc>
                        <a:defRPr/>
                      </a:pPr>
                      <a:r>
                        <a:rPr lang="en-US" sz="2887" u="none" kern="1200" dirty="0">
                          <a:solidFill>
                            <a:srgbClr val="1F625A"/>
                          </a:solidFill>
                          <a:latin typeface="Arimo Bold"/>
                          <a:ea typeface="+mn-ea"/>
                          <a:cs typeface="+mn-cs"/>
                        </a:rPr>
                        <a:t>3%</a:t>
                      </a:r>
                    </a:p>
                  </a:txBody>
                  <a:tcPr marL="90785" marR="90785" marT="90785" marB="90785" anchor="ctr">
                    <a:lnL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6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47"/>
                        </a:lnSpc>
                        <a:defRPr/>
                      </a:pPr>
                      <a:r>
                        <a:rPr lang="en-US" sz="2887" u="none" kern="1200" dirty="0">
                          <a:solidFill>
                            <a:srgbClr val="1F625A"/>
                          </a:solidFill>
                          <a:latin typeface="Arimo Bold"/>
                          <a:ea typeface="+mn-ea"/>
                          <a:cs typeface="+mn-cs"/>
                        </a:rPr>
                        <a:t>13%</a:t>
                      </a:r>
                    </a:p>
                  </a:txBody>
                  <a:tcPr marL="90785" marR="90785" marT="90785" marB="90785" anchor="ctr">
                    <a:lnL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078" cap="flat" cmpd="sng" algn="ctr">
                      <a:solidFill>
                        <a:srgbClr val="02A5AD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pSp>
        <p:nvGrpSpPr>
          <p:cNvPr id="28" name="Group 33"/>
          <p:cNvGrpSpPr/>
          <p:nvPr/>
        </p:nvGrpSpPr>
        <p:grpSpPr>
          <a:xfrm>
            <a:off x="15928702" y="3387195"/>
            <a:ext cx="1978298" cy="1794505"/>
            <a:chOff x="1375963" y="-3448196"/>
            <a:chExt cx="3340647" cy="3355621"/>
          </a:xfrm>
        </p:grpSpPr>
        <p:grpSp>
          <p:nvGrpSpPr>
            <p:cNvPr id="31" name="Group 34"/>
            <p:cNvGrpSpPr/>
            <p:nvPr/>
          </p:nvGrpSpPr>
          <p:grpSpPr>
            <a:xfrm>
              <a:off x="1375963" y="-3448196"/>
              <a:ext cx="3340647" cy="3355621"/>
              <a:chOff x="2603800" y="-6525184"/>
              <a:chExt cx="6321664" cy="6350000"/>
            </a:xfrm>
          </p:grpSpPr>
          <p:sp>
            <p:nvSpPr>
              <p:cNvPr id="37" name="Freeform 35"/>
              <p:cNvSpPr/>
              <p:nvPr/>
            </p:nvSpPr>
            <p:spPr>
              <a:xfrm>
                <a:off x="2603800" y="-6525184"/>
                <a:ext cx="6321664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rgbClr val="A4E5E0"/>
              </a:solidFill>
            </p:spPr>
          </p:sp>
        </p:grpSp>
        <p:grpSp>
          <p:nvGrpSpPr>
            <p:cNvPr id="32" name="Group 36"/>
            <p:cNvGrpSpPr/>
            <p:nvPr/>
          </p:nvGrpSpPr>
          <p:grpSpPr>
            <a:xfrm>
              <a:off x="1692174" y="-3141993"/>
              <a:ext cx="2663949" cy="2675889"/>
              <a:chOff x="3209085" y="-8298768"/>
              <a:chExt cx="6321665" cy="6350000"/>
            </a:xfrm>
          </p:grpSpPr>
          <p:sp>
            <p:nvSpPr>
              <p:cNvPr id="36" name="Freeform 37"/>
              <p:cNvSpPr/>
              <p:nvPr/>
            </p:nvSpPr>
            <p:spPr>
              <a:xfrm>
                <a:off x="3209085" y="-8298768"/>
                <a:ext cx="6321665" cy="6350000"/>
              </a:xfrm>
              <a:custGeom>
                <a:avLst/>
                <a:gdLst/>
                <a:ahLst/>
                <a:cxnLst/>
                <a:rect l="l" t="t" r="r" b="b"/>
                <a:pathLst>
                  <a:path w="6321665" h="6350000">
                    <a:moveTo>
                      <a:pt x="3160833" y="0"/>
                    </a:moveTo>
                    <a:lnTo>
                      <a:pt x="3160833" y="0"/>
                    </a:lnTo>
                    <a:cubicBezTo>
                      <a:pt x="4908795" y="7817"/>
                      <a:pt x="6321666" y="1427021"/>
                      <a:pt x="6321666" y="3175000"/>
                    </a:cubicBezTo>
                    <a:cubicBezTo>
                      <a:pt x="6321666" y="4922979"/>
                      <a:pt x="4908795" y="6342183"/>
                      <a:pt x="3160833" y="6350000"/>
                    </a:cubicBezTo>
                    <a:cubicBezTo>
                      <a:pt x="1412871" y="6342183"/>
                      <a:pt x="0" y="4922979"/>
                      <a:pt x="0" y="3175000"/>
                    </a:cubicBezTo>
                    <a:cubicBezTo>
                      <a:pt x="0" y="1427021"/>
                      <a:pt x="1412871" y="7817"/>
                      <a:pt x="3160833" y="0"/>
                    </a:cubicBezTo>
                    <a:close/>
                  </a:path>
                </a:pathLst>
              </a:custGeom>
              <a:solidFill>
                <a:schemeClr val="bg1"/>
              </a:solidFill>
            </p:spPr>
          </p:sp>
        </p:grpSp>
      </p:grpSp>
      <p:pic>
        <p:nvPicPr>
          <p:cNvPr id="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1" y="1521945"/>
            <a:ext cx="8387078" cy="82872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2"/>
          <p:cNvSpPr txBox="1"/>
          <p:nvPr/>
        </p:nvSpPr>
        <p:spPr>
          <a:xfrm>
            <a:off x="6331631" y="277117"/>
            <a:ext cx="11258868" cy="6008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5146"/>
              </a:lnSpc>
              <a:spcBef>
                <a:spcPct val="0"/>
              </a:spcBef>
            </a:pPr>
            <a:r>
              <a:rPr lang="en-US" sz="3675" u="none" dirty="0">
                <a:solidFill>
                  <a:srgbClr val="26867D"/>
                </a:solidFill>
                <a:latin typeface="Oswald Bold"/>
              </a:rPr>
              <a:t>ПЕНСИОННАЯ СИСТЕМА РЕСПУБЛИКИ БЕЛАРУСЬ</a:t>
            </a:r>
          </a:p>
        </p:txBody>
      </p:sp>
      <p:pic>
        <p:nvPicPr>
          <p:cNvPr id="3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8693059" flipH="1">
            <a:off x="-2818418" y="-2707714"/>
            <a:ext cx="8454389" cy="5093770"/>
          </a:xfrm>
          <a:prstGeom prst="rect">
            <a:avLst/>
          </a:prstGeom>
        </p:spPr>
      </p:pic>
      <p:sp>
        <p:nvSpPr>
          <p:cNvPr id="41" name="TextBox 89"/>
          <p:cNvSpPr txBox="1"/>
          <p:nvPr/>
        </p:nvSpPr>
        <p:spPr>
          <a:xfrm>
            <a:off x="12412937" y="2705263"/>
            <a:ext cx="3283550" cy="2860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lnSpc>
                <a:spcPts val="2102"/>
              </a:lnSpc>
              <a:spcBef>
                <a:spcPct val="0"/>
              </a:spcBef>
            </a:pPr>
            <a:r>
              <a:rPr lang="en-US" sz="2800" b="1" u="none" dirty="0">
                <a:solidFill>
                  <a:srgbClr val="546873"/>
                </a:solidFill>
                <a:latin typeface="Oswald"/>
              </a:rPr>
              <a:t>СТРАХОВОЙ ТАРИФ</a:t>
            </a:r>
          </a:p>
        </p:txBody>
      </p:sp>
      <p:sp>
        <p:nvSpPr>
          <p:cNvPr id="42" name="AutoShape 90"/>
          <p:cNvSpPr/>
          <p:nvPr/>
        </p:nvSpPr>
        <p:spPr>
          <a:xfrm rot="1628" flipV="1">
            <a:off x="11956450" y="3101420"/>
            <a:ext cx="4196548" cy="0"/>
          </a:xfrm>
          <a:prstGeom prst="line">
            <a:avLst/>
          </a:prstGeom>
          <a:ln w="28575" cap="flat">
            <a:solidFill>
              <a:srgbClr val="37BEB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43" name="AutoShape 91"/>
          <p:cNvSpPr/>
          <p:nvPr/>
        </p:nvSpPr>
        <p:spPr>
          <a:xfrm rot="7866593" flipH="1" flipV="1">
            <a:off x="16382649" y="2962958"/>
            <a:ext cx="40279" cy="627968"/>
          </a:xfrm>
          <a:prstGeom prst="line">
            <a:avLst/>
          </a:prstGeom>
          <a:ln w="28575" cap="flat">
            <a:solidFill>
              <a:srgbClr val="37BEB0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24" name="Скругленный прямоугольник 23"/>
          <p:cNvSpPr/>
          <p:nvPr/>
        </p:nvSpPr>
        <p:spPr>
          <a:xfrm>
            <a:off x="5263809" y="2324100"/>
            <a:ext cx="3446552" cy="1407473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3" name="Скругленный прямоугольник 32"/>
          <p:cNvSpPr/>
          <p:nvPr/>
        </p:nvSpPr>
        <p:spPr>
          <a:xfrm>
            <a:off x="5209371" y="7202754"/>
            <a:ext cx="3418781" cy="1445946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4" name="Скругленный прямоугольник 33"/>
          <p:cNvSpPr/>
          <p:nvPr/>
        </p:nvSpPr>
        <p:spPr>
          <a:xfrm>
            <a:off x="5181600" y="5323840"/>
            <a:ext cx="3446552" cy="1369430"/>
          </a:xfrm>
          <a:prstGeom prst="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5" name="TextBox 25"/>
          <p:cNvSpPr txBox="1"/>
          <p:nvPr/>
        </p:nvSpPr>
        <p:spPr>
          <a:xfrm>
            <a:off x="5225663" y="2556351"/>
            <a:ext cx="3241544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56"/>
              </a:lnSpc>
              <a:spcBef>
                <a:spcPct val="0"/>
              </a:spcBef>
            </a:pPr>
            <a:r>
              <a:rPr lang="en-US" sz="2887" u="none" dirty="0" err="1">
                <a:solidFill>
                  <a:srgbClr val="1F625A"/>
                </a:solidFill>
                <a:latin typeface="Arimo Bold"/>
              </a:rPr>
              <a:t>До</a:t>
            </a:r>
            <a:r>
              <a:rPr lang="ru-RU" sz="2887" u="none" dirty="0" err="1">
                <a:solidFill>
                  <a:srgbClr val="1F625A"/>
                </a:solidFill>
                <a:latin typeface="Arimo Bold"/>
              </a:rPr>
              <a:t>бровольная</a:t>
            </a:r>
            <a:r>
              <a:rPr lang="en-US" sz="2887" u="none" dirty="0">
                <a:solidFill>
                  <a:srgbClr val="1F625A"/>
                </a:solidFill>
                <a:latin typeface="Arimo Bold"/>
              </a:rPr>
              <a:t> </a:t>
            </a:r>
            <a:r>
              <a:rPr lang="en-US" sz="2887" u="none" dirty="0" err="1">
                <a:solidFill>
                  <a:srgbClr val="1F625A"/>
                </a:solidFill>
                <a:latin typeface="Arimo Bold"/>
              </a:rPr>
              <a:t>накопительная</a:t>
            </a:r>
            <a:r>
              <a:rPr lang="en-US" sz="2887" u="none" dirty="0">
                <a:solidFill>
                  <a:srgbClr val="1F625A"/>
                </a:solidFill>
                <a:latin typeface="Arimo Bold"/>
              </a:rPr>
              <a:t> </a:t>
            </a:r>
            <a:r>
              <a:rPr lang="en-US" sz="2887" u="none" dirty="0" err="1">
                <a:solidFill>
                  <a:srgbClr val="1F625A"/>
                </a:solidFill>
                <a:latin typeface="Arimo Bold"/>
              </a:rPr>
              <a:t>пенсия</a:t>
            </a:r>
            <a:endParaRPr lang="en-US" sz="2887" u="none" dirty="0">
              <a:solidFill>
                <a:srgbClr val="1F625A"/>
              </a:solidFill>
              <a:latin typeface="Arimo Bold"/>
            </a:endParaRPr>
          </a:p>
        </p:txBody>
      </p:sp>
      <p:sp>
        <p:nvSpPr>
          <p:cNvPr id="44" name="TextBox 26"/>
          <p:cNvSpPr txBox="1"/>
          <p:nvPr/>
        </p:nvSpPr>
        <p:spPr>
          <a:xfrm>
            <a:off x="5659217" y="5651582"/>
            <a:ext cx="2557407" cy="70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56"/>
              </a:lnSpc>
              <a:spcBef>
                <a:spcPct val="0"/>
              </a:spcBef>
            </a:pPr>
            <a:r>
              <a:rPr lang="en-US" sz="2887" u="none" dirty="0" err="1">
                <a:solidFill>
                  <a:srgbClr val="1F625A"/>
                </a:solidFill>
                <a:latin typeface="Arimo Bold"/>
              </a:rPr>
              <a:t>Трудовая</a:t>
            </a:r>
            <a:r>
              <a:rPr lang="en-US" sz="2887" u="none" dirty="0">
                <a:solidFill>
                  <a:srgbClr val="1F625A"/>
                </a:solidFill>
                <a:latin typeface="Arimo Bold"/>
              </a:rPr>
              <a:t> </a:t>
            </a:r>
            <a:r>
              <a:rPr lang="en-US" sz="2887" u="none" dirty="0" err="1">
                <a:solidFill>
                  <a:srgbClr val="1F625A"/>
                </a:solidFill>
                <a:latin typeface="Arimo Bold"/>
              </a:rPr>
              <a:t>пенсия</a:t>
            </a:r>
            <a:endParaRPr lang="en-US" sz="2887" u="none" dirty="0">
              <a:solidFill>
                <a:srgbClr val="1F625A"/>
              </a:solidFill>
              <a:latin typeface="Arimo Bold"/>
            </a:endParaRPr>
          </a:p>
        </p:txBody>
      </p:sp>
      <p:sp>
        <p:nvSpPr>
          <p:cNvPr id="45" name="TextBox 27"/>
          <p:cNvSpPr txBox="1"/>
          <p:nvPr/>
        </p:nvSpPr>
        <p:spPr>
          <a:xfrm>
            <a:off x="5407399" y="7536374"/>
            <a:ext cx="3002985" cy="7027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2656"/>
              </a:lnSpc>
              <a:spcBef>
                <a:spcPct val="0"/>
              </a:spcBef>
            </a:pPr>
            <a:r>
              <a:rPr lang="en-US" sz="2887" u="none" dirty="0" err="1">
                <a:solidFill>
                  <a:srgbClr val="1F625A"/>
                </a:solidFill>
                <a:latin typeface="Arimo Bold"/>
              </a:rPr>
              <a:t>Социальная</a:t>
            </a:r>
            <a:r>
              <a:rPr lang="en-US" sz="2887" u="none" dirty="0">
                <a:solidFill>
                  <a:srgbClr val="1F625A"/>
                </a:solidFill>
                <a:latin typeface="Arimo Bold"/>
              </a:rPr>
              <a:t> </a:t>
            </a:r>
            <a:r>
              <a:rPr lang="en-US" sz="2887" u="none" dirty="0" err="1">
                <a:solidFill>
                  <a:srgbClr val="1F625A"/>
                </a:solidFill>
                <a:latin typeface="Arimo Bold"/>
              </a:rPr>
              <a:t>пенсия</a:t>
            </a:r>
            <a:endParaRPr lang="en-US" sz="2887" u="none" dirty="0">
              <a:solidFill>
                <a:srgbClr val="1F625A"/>
              </a:solidFill>
              <a:latin typeface="Arimo Bold"/>
            </a:endParaRPr>
          </a:p>
        </p:txBody>
      </p:sp>
      <p:sp>
        <p:nvSpPr>
          <p:cNvPr id="46" name="TextBox 29"/>
          <p:cNvSpPr txBox="1"/>
          <p:nvPr/>
        </p:nvSpPr>
        <p:spPr>
          <a:xfrm>
            <a:off x="2308022" y="6671531"/>
            <a:ext cx="2861546" cy="147732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en-US" sz="3200" u="none" dirty="0" err="1">
                <a:solidFill>
                  <a:schemeClr val="bg1"/>
                </a:solidFill>
                <a:latin typeface="Arimo Bold"/>
              </a:rPr>
              <a:t>Солидарная</a:t>
            </a:r>
            <a:r>
              <a:rPr lang="en-US" sz="3200" u="none" dirty="0">
                <a:solidFill>
                  <a:schemeClr val="bg1"/>
                </a:solidFill>
                <a:latin typeface="Arimo Bold"/>
              </a:rPr>
              <a:t> </a:t>
            </a:r>
            <a:r>
              <a:rPr lang="en-US" sz="3200" u="none" dirty="0" err="1">
                <a:solidFill>
                  <a:schemeClr val="bg1"/>
                </a:solidFill>
                <a:latin typeface="Arimo Bold"/>
              </a:rPr>
              <a:t>пенсионная</a:t>
            </a:r>
            <a:r>
              <a:rPr lang="en-US" sz="3200" u="none" dirty="0">
                <a:solidFill>
                  <a:schemeClr val="bg1"/>
                </a:solidFill>
                <a:latin typeface="Arimo Bold"/>
              </a:rPr>
              <a:t> </a:t>
            </a:r>
            <a:r>
              <a:rPr lang="en-US" sz="3200" u="none" dirty="0" err="1">
                <a:solidFill>
                  <a:schemeClr val="bg1"/>
                </a:solidFill>
                <a:latin typeface="Arimo Bold"/>
              </a:rPr>
              <a:t>система</a:t>
            </a:r>
            <a:r>
              <a:rPr lang="en-US" sz="3200" u="none" dirty="0">
                <a:solidFill>
                  <a:schemeClr val="bg1"/>
                </a:solidFill>
                <a:latin typeface="Arimo Bold"/>
              </a:rPr>
              <a:t> </a:t>
            </a:r>
          </a:p>
        </p:txBody>
      </p:sp>
      <p:sp>
        <p:nvSpPr>
          <p:cNvPr id="47" name="Скругленный прямоугольник 46"/>
          <p:cNvSpPr/>
          <p:nvPr/>
        </p:nvSpPr>
        <p:spPr>
          <a:xfrm>
            <a:off x="8406620" y="2356124"/>
            <a:ext cx="3446552" cy="1407473"/>
          </a:xfrm>
          <a:prstGeom prst="roundRect">
            <a:avLst/>
          </a:prstGeom>
          <a:solidFill>
            <a:srgbClr val="FFC000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0" name="TextBox 30"/>
          <p:cNvSpPr txBox="1"/>
          <p:nvPr/>
        </p:nvSpPr>
        <p:spPr>
          <a:xfrm>
            <a:off x="8418652" y="2630067"/>
            <a:ext cx="3468548" cy="88857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ctr">
              <a:spcBef>
                <a:spcPct val="0"/>
              </a:spcBef>
            </a:pPr>
            <a:r>
              <a:rPr lang="ru-RU" sz="2887" dirty="0">
                <a:solidFill>
                  <a:srgbClr val="C00000"/>
                </a:solidFill>
                <a:latin typeface="Arimo Bold"/>
              </a:rPr>
              <a:t>Программа</a:t>
            </a:r>
          </a:p>
          <a:p>
            <a:pPr marL="0" lvl="0" indent="0" algn="ctr">
              <a:spcBef>
                <a:spcPct val="0"/>
              </a:spcBef>
            </a:pPr>
            <a:r>
              <a:rPr lang="ru-RU" sz="2887" dirty="0">
                <a:solidFill>
                  <a:srgbClr val="C00000"/>
                </a:solidFill>
                <a:latin typeface="Arimo Bold"/>
              </a:rPr>
              <a:t> «3+3»</a:t>
            </a:r>
            <a:endParaRPr lang="en-US" sz="2887" dirty="0">
              <a:solidFill>
                <a:srgbClr val="C00000"/>
              </a:solidFill>
              <a:latin typeface="Arimo Bold"/>
            </a:endParaRPr>
          </a:p>
        </p:txBody>
      </p:sp>
      <p:pic>
        <p:nvPicPr>
          <p:cNvPr id="25" name="Рисунок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849600" y="3238500"/>
            <a:ext cx="2160240" cy="2165548"/>
          </a:xfrm>
          <a:prstGeom prst="rect">
            <a:avLst/>
          </a:prstGeom>
        </p:spPr>
      </p:pic>
      <p:pic>
        <p:nvPicPr>
          <p:cNvPr id="26" name="Рисунок 2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436153" y="3606482"/>
            <a:ext cx="937175" cy="856847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16115959" y="4375121"/>
            <a:ext cx="2243201" cy="461665"/>
          </a:xfrm>
          <a:prstGeom prst="rect">
            <a:avLst/>
          </a:prstGeom>
          <a:noFill/>
        </p:spPr>
        <p:txBody>
          <a:bodyPr wrap="square" lIns="91440" tIns="45720" rIns="91440" bIns="45720" rtlCol="0">
            <a:spAutoFit/>
          </a:bodyPr>
          <a:lstStyle/>
          <a:p>
            <a:r>
              <a:rPr lang="ru-RU" sz="2400" b="1" dirty="0"/>
              <a:t>СТРАВИТА</a:t>
            </a:r>
          </a:p>
        </p:txBody>
      </p:sp>
    </p:spTree>
    <p:extLst>
      <p:ext uri="{BB962C8B-B14F-4D97-AF65-F5344CB8AC3E}">
        <p14:creationId xmlns:p14="http://schemas.microsoft.com/office/powerpoint/2010/main" val="28352136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altLang="ru-RU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60763FE-8256-4E0B-A236-EB1CF5C6DF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D0C9EB8-643C-4004-AB96-8885CF1F6C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31500"/>
            <a:ext cx="18288000" cy="111317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36871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-3176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3176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148" name="Прямоугольник 12"/>
          <p:cNvSpPr>
            <a:spLocks noChangeArrowheads="1"/>
          </p:cNvSpPr>
          <p:nvPr/>
        </p:nvSpPr>
        <p:spPr bwMode="auto">
          <a:xfrm>
            <a:off x="358776" y="500063"/>
            <a:ext cx="16417924" cy="431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/>
          <a:p>
            <a:pPr eaLnBrk="1" hangingPunct="1"/>
            <a:r>
              <a:rPr lang="ru-RU" altLang="ru-RU" sz="3600" b="1">
                <a:solidFill>
                  <a:schemeClr val="bg1"/>
                </a:solidFill>
                <a:latin typeface="Ubuntu" pitchFamily="34" charset="0"/>
              </a:rPr>
              <a:t>ГОСУДАРСТВЕННОЕ ПРЕДПРИЯТИЕ «СТРАВИТА»</a:t>
            </a:r>
          </a:p>
          <a:p>
            <a:pPr algn="ctr"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r>
              <a:rPr lang="ru-RU" altLang="ru-RU" sz="3900">
                <a:solidFill>
                  <a:srgbClr val="005AA5"/>
                </a:solidFill>
                <a:latin typeface="Ubuntu" pitchFamily="34" charset="0"/>
              </a:rPr>
              <a:t> </a:t>
            </a:r>
            <a:r>
              <a:rPr lang="ru-RU" altLang="ru-RU" sz="3900" b="1">
                <a:solidFill>
                  <a:schemeClr val="bg1"/>
                </a:solidFill>
                <a:latin typeface="Ubuntu" pitchFamily="34" charset="0"/>
              </a:rPr>
              <a:t> </a:t>
            </a: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r>
              <a:rPr lang="ru-RU" altLang="ru-RU" sz="3900">
                <a:solidFill>
                  <a:srgbClr val="0054A4"/>
                </a:solidFill>
                <a:latin typeface="Ubuntu" pitchFamily="34" charset="0"/>
              </a:rPr>
              <a:t> </a:t>
            </a:r>
          </a:p>
        </p:txBody>
      </p:sp>
      <p:sp>
        <p:nvSpPr>
          <p:cNvPr id="6149" name="Прямоугольник 4"/>
          <p:cNvSpPr>
            <a:spLocks noChangeArrowheads="1"/>
          </p:cNvSpPr>
          <p:nvPr/>
        </p:nvSpPr>
        <p:spPr bwMode="auto">
          <a:xfrm>
            <a:off x="971550" y="1956323"/>
            <a:ext cx="16560800" cy="90288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/>
          <a:p>
            <a:pPr eaLnBrk="1" hangingPunct="1"/>
            <a:r>
              <a:rPr lang="ru-RU" altLang="ru-RU" sz="3600" dirty="0">
                <a:latin typeface="Ubuntu" pitchFamily="34" charset="0"/>
              </a:rPr>
              <a:t>Лидер на рынке страхования жизни по всем показателям с долей страховых взносов – </a:t>
            </a:r>
            <a:r>
              <a:rPr lang="ru-RU" altLang="ru-RU" sz="3600" b="1" dirty="0">
                <a:solidFill>
                  <a:srgbClr val="005AA5"/>
                </a:solidFill>
                <a:latin typeface="Ubuntu" pitchFamily="34" charset="0"/>
              </a:rPr>
              <a:t>74 %</a:t>
            </a:r>
            <a:r>
              <a:rPr lang="ru-RU" altLang="ru-RU" sz="3600" dirty="0">
                <a:solidFill>
                  <a:srgbClr val="005AA5"/>
                </a:solidFill>
                <a:latin typeface="Ubuntu" pitchFamily="34" charset="0"/>
              </a:rPr>
              <a:t>.</a:t>
            </a:r>
          </a:p>
          <a:p>
            <a:pPr eaLnBrk="1" hangingPunct="1"/>
            <a:endParaRPr lang="ru-RU" altLang="ru-RU" sz="3600" dirty="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r>
              <a:rPr lang="ru-RU" altLang="ru-RU" sz="3600" dirty="0">
                <a:latin typeface="Ubuntu" pitchFamily="34" charset="0"/>
              </a:rPr>
              <a:t>Занимает</a:t>
            </a:r>
            <a:r>
              <a:rPr lang="ru-RU" altLang="ru-RU" sz="3600" dirty="0">
                <a:solidFill>
                  <a:srgbClr val="005AA5"/>
                </a:solidFill>
                <a:latin typeface="Ubuntu" pitchFamily="34" charset="0"/>
              </a:rPr>
              <a:t> </a:t>
            </a:r>
            <a:r>
              <a:rPr lang="ru-RU" altLang="ru-RU" sz="3600" b="1" dirty="0">
                <a:solidFill>
                  <a:srgbClr val="005AA5"/>
                </a:solidFill>
                <a:latin typeface="Ubuntu" pitchFamily="34" charset="0"/>
              </a:rPr>
              <a:t>3 место </a:t>
            </a:r>
            <a:r>
              <a:rPr lang="ru-RU" altLang="ru-RU" sz="3600" dirty="0">
                <a:latin typeface="Ubuntu" pitchFamily="34" charset="0"/>
              </a:rPr>
              <a:t>на страховом рынке по сумме страховых взносов по всем видам страхования.</a:t>
            </a:r>
          </a:p>
          <a:p>
            <a:pPr eaLnBrk="1" hangingPunct="1"/>
            <a:endParaRPr lang="ru-RU" altLang="ru-RU" sz="3600" dirty="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r>
              <a:rPr lang="ru-RU" altLang="ru-RU" sz="3600" dirty="0">
                <a:latin typeface="Ubuntu" pitchFamily="34" charset="0"/>
              </a:rPr>
              <a:t>На рынке страхования с </a:t>
            </a:r>
            <a:r>
              <a:rPr lang="ru-RU" altLang="ru-RU" sz="3600" b="1" dirty="0">
                <a:solidFill>
                  <a:srgbClr val="005AA5"/>
                </a:solidFill>
                <a:latin typeface="Ubuntu" pitchFamily="34" charset="0"/>
              </a:rPr>
              <a:t>2002 года</a:t>
            </a:r>
            <a:r>
              <a:rPr lang="ru-RU" altLang="ru-RU" sz="3600" dirty="0">
                <a:latin typeface="Ubuntu" pitchFamily="34" charset="0"/>
              </a:rPr>
              <a:t>.</a:t>
            </a:r>
          </a:p>
          <a:p>
            <a:pPr eaLnBrk="1" hangingPunct="1"/>
            <a:endParaRPr lang="ru-RU" altLang="ru-RU" sz="3600" dirty="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r>
              <a:rPr lang="ru-RU" altLang="ru-RU" sz="3600" dirty="0">
                <a:latin typeface="Ubuntu" pitchFamily="34" charset="0"/>
              </a:rPr>
              <a:t>Собственный капитал – </a:t>
            </a:r>
            <a:r>
              <a:rPr lang="en-US" altLang="ru-RU" sz="3600" b="1" dirty="0">
                <a:solidFill>
                  <a:srgbClr val="005AA5"/>
                </a:solidFill>
                <a:latin typeface="Ubuntu" pitchFamily="34" charset="0"/>
              </a:rPr>
              <a:t>58, 6</a:t>
            </a:r>
            <a:r>
              <a:rPr lang="ru-RU" altLang="ru-RU" sz="3600" b="1" dirty="0">
                <a:solidFill>
                  <a:srgbClr val="005AA5"/>
                </a:solidFill>
                <a:latin typeface="Ubuntu" pitchFamily="34" charset="0"/>
              </a:rPr>
              <a:t> млн. руб.</a:t>
            </a:r>
          </a:p>
          <a:p>
            <a:pPr eaLnBrk="1" hangingPunct="1"/>
            <a:r>
              <a:rPr lang="ru-RU" altLang="ru-RU" sz="3600" dirty="0">
                <a:latin typeface="Ubuntu" pitchFamily="34" charset="0"/>
              </a:rPr>
              <a:t>Страховые резервы – </a:t>
            </a:r>
            <a:r>
              <a:rPr lang="en-US" altLang="ru-RU" sz="3600" b="1" dirty="0">
                <a:solidFill>
                  <a:srgbClr val="005AA5"/>
                </a:solidFill>
                <a:latin typeface="Ubuntu" pitchFamily="34" charset="0"/>
              </a:rPr>
              <a:t>1 261</a:t>
            </a:r>
            <a:r>
              <a:rPr lang="ru-RU" altLang="ru-RU" sz="3600" b="1" dirty="0">
                <a:solidFill>
                  <a:srgbClr val="005AA5"/>
                </a:solidFill>
                <a:latin typeface="Ubuntu" pitchFamily="34" charset="0"/>
              </a:rPr>
              <a:t>,</a:t>
            </a:r>
            <a:r>
              <a:rPr lang="en-US" altLang="ru-RU" sz="3600" b="1" dirty="0">
                <a:solidFill>
                  <a:srgbClr val="005AA5"/>
                </a:solidFill>
                <a:latin typeface="Ubuntu" pitchFamily="34" charset="0"/>
              </a:rPr>
              <a:t>5</a:t>
            </a:r>
            <a:r>
              <a:rPr lang="ru-RU" altLang="ru-RU" sz="3600" b="1" dirty="0">
                <a:solidFill>
                  <a:srgbClr val="005AA5"/>
                </a:solidFill>
                <a:latin typeface="Ubuntu" pitchFamily="34" charset="0"/>
              </a:rPr>
              <a:t> млн. руб.</a:t>
            </a:r>
          </a:p>
          <a:p>
            <a:pPr eaLnBrk="1" hangingPunct="1"/>
            <a:r>
              <a:rPr lang="ru-RU" altLang="ru-RU" sz="3600" dirty="0">
                <a:latin typeface="Ubuntu" pitchFamily="34" charset="0"/>
              </a:rPr>
              <a:t>Активы – </a:t>
            </a:r>
            <a:r>
              <a:rPr lang="ru-RU" altLang="ru-RU" sz="3600" b="1" dirty="0">
                <a:solidFill>
                  <a:srgbClr val="005AA5"/>
                </a:solidFill>
                <a:latin typeface="Ubuntu" pitchFamily="34" charset="0"/>
              </a:rPr>
              <a:t>1 </a:t>
            </a:r>
            <a:r>
              <a:rPr lang="en-US" altLang="ru-RU" sz="3600" b="1" dirty="0">
                <a:solidFill>
                  <a:srgbClr val="005AA5"/>
                </a:solidFill>
                <a:latin typeface="Ubuntu" pitchFamily="34" charset="0"/>
              </a:rPr>
              <a:t>327,8</a:t>
            </a:r>
            <a:r>
              <a:rPr lang="ru-RU" altLang="ru-RU" sz="3600" b="1" dirty="0">
                <a:solidFill>
                  <a:srgbClr val="005AA5"/>
                </a:solidFill>
                <a:latin typeface="Ubuntu" pitchFamily="34" charset="0"/>
              </a:rPr>
              <a:t> млн. руб.</a:t>
            </a:r>
          </a:p>
          <a:p>
            <a:pPr eaLnBrk="1" hangingPunct="1"/>
            <a:r>
              <a:rPr lang="ru-RU" altLang="ru-RU" sz="3600" dirty="0">
                <a:latin typeface="Ubuntu" pitchFamily="34" charset="0"/>
              </a:rPr>
              <a:t>Уставный фонд – </a:t>
            </a:r>
            <a:r>
              <a:rPr lang="ru-RU" altLang="ru-RU" sz="3600" b="1" dirty="0">
                <a:solidFill>
                  <a:srgbClr val="005AA5"/>
                </a:solidFill>
                <a:latin typeface="Ubuntu" pitchFamily="34" charset="0"/>
              </a:rPr>
              <a:t>34,5 млн. руб. </a:t>
            </a:r>
          </a:p>
          <a:p>
            <a:pPr eaLnBrk="1" hangingPunct="1"/>
            <a:endParaRPr lang="ru-RU" altLang="ru-RU" sz="3600" b="1" dirty="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600" dirty="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600" dirty="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600" dirty="0">
              <a:solidFill>
                <a:srgbClr val="005AA5"/>
              </a:solidFill>
              <a:latin typeface="Ubuntu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1042988" y="3390900"/>
            <a:ext cx="16417924" cy="0"/>
          </a:xfrm>
          <a:prstGeom prst="line">
            <a:avLst/>
          </a:prstGeom>
          <a:ln>
            <a:solidFill>
              <a:srgbClr val="98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51" name="Рисунок 15" descr="элементы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8500" y="1"/>
            <a:ext cx="10795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8" name="Прямая соединительная линия 7"/>
          <p:cNvCxnSpPr/>
          <p:nvPr/>
        </p:nvCxnSpPr>
        <p:spPr>
          <a:xfrm>
            <a:off x="900112" y="5121322"/>
            <a:ext cx="16560800" cy="0"/>
          </a:xfrm>
          <a:prstGeom prst="line">
            <a:avLst/>
          </a:prstGeom>
          <a:ln>
            <a:solidFill>
              <a:srgbClr val="98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153" name="Рисунок 9" descr="Логотип 130_13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6701" y="9139238"/>
            <a:ext cx="100965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15" name="Прямая соединительная линия 14"/>
          <p:cNvCxnSpPr/>
          <p:nvPr/>
        </p:nvCxnSpPr>
        <p:spPr>
          <a:xfrm>
            <a:off x="971550" y="6134100"/>
            <a:ext cx="16417924" cy="0"/>
          </a:xfrm>
          <a:prstGeom prst="line">
            <a:avLst/>
          </a:prstGeom>
          <a:ln>
            <a:solidFill>
              <a:srgbClr val="98C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/>
          <p:cNvSpPr txBox="1"/>
          <p:nvPr/>
        </p:nvSpPr>
        <p:spPr>
          <a:xfrm>
            <a:off x="501650" y="9572626"/>
            <a:ext cx="4151316" cy="657321"/>
          </a:xfrm>
          <a:prstGeom prst="rect">
            <a:avLst/>
          </a:prstGeom>
          <a:noFill/>
        </p:spPr>
        <p:txBody>
          <a:bodyPr wrap="none" lIns="163284" tIns="81642" rIns="163284" bIns="81642">
            <a:spAutoFit/>
          </a:bodyPr>
          <a:lstStyle/>
          <a:p>
            <a:pPr eaLnBrk="1" hangingPunct="1">
              <a:defRPr/>
            </a:pPr>
            <a:r>
              <a:rPr lang="ru-RU" sz="3200" dirty="0">
                <a:latin typeface="Ubuntu" panose="020B0504030602030204" pitchFamily="34" charset="0"/>
              </a:rPr>
              <a:t>данные на 01.</a:t>
            </a:r>
            <a:r>
              <a:rPr lang="en-US" sz="3200" dirty="0">
                <a:latin typeface="Ubuntu" panose="020B0504030602030204" pitchFamily="34" charset="0"/>
              </a:rPr>
              <a:t>01</a:t>
            </a:r>
            <a:r>
              <a:rPr lang="ru-RU" sz="3200" dirty="0">
                <a:latin typeface="Ubuntu" panose="020B0504030602030204" pitchFamily="34" charset="0"/>
              </a:rPr>
              <a:t>.202</a:t>
            </a:r>
            <a:r>
              <a:rPr lang="en-US" sz="3200" dirty="0">
                <a:latin typeface="Ubuntu" panose="020B0504030602030204" pitchFamily="34" charset="0"/>
              </a:rPr>
              <a:t>5</a:t>
            </a:r>
            <a:endParaRPr lang="ru-RU" sz="3200" dirty="0">
              <a:latin typeface="Ubuntu" panose="020B050403060203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66542701"/>
      </p:ext>
    </p:extLst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-3176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3176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196" name="Прямоугольник 12"/>
          <p:cNvSpPr>
            <a:spLocks noChangeArrowheads="1"/>
          </p:cNvSpPr>
          <p:nvPr/>
        </p:nvSpPr>
        <p:spPr bwMode="auto">
          <a:xfrm>
            <a:off x="358776" y="390525"/>
            <a:ext cx="16417924" cy="4873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/>
          <a:p>
            <a:pPr eaLnBrk="1" hangingPunct="1"/>
            <a:r>
              <a:rPr lang="ru-RU" altLang="ru-RU" sz="3600" b="1">
                <a:solidFill>
                  <a:schemeClr val="bg1"/>
                </a:solidFill>
                <a:latin typeface="Ubuntu" pitchFamily="34" charset="0"/>
              </a:rPr>
              <a:t>ДОБРОВОЛЬНОЕ СТРАХОВАНИЕ ДОПОЛНИТЕЛЬНОЙ  НАКОПИТЕЛЬНОЙ ПЕНСИИ </a:t>
            </a:r>
          </a:p>
          <a:p>
            <a:pPr algn="ctr"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r>
              <a:rPr lang="ru-RU" altLang="ru-RU" sz="3900">
                <a:solidFill>
                  <a:srgbClr val="005AA5"/>
                </a:solidFill>
                <a:latin typeface="Ubuntu" pitchFamily="34" charset="0"/>
              </a:rPr>
              <a:t> </a:t>
            </a:r>
            <a:r>
              <a:rPr lang="ru-RU" altLang="ru-RU" sz="3900" b="1">
                <a:solidFill>
                  <a:schemeClr val="bg1"/>
                </a:solidFill>
                <a:latin typeface="Ubuntu" pitchFamily="34" charset="0"/>
              </a:rPr>
              <a:t> </a:t>
            </a: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r>
              <a:rPr lang="ru-RU" altLang="ru-RU" sz="3900">
                <a:solidFill>
                  <a:srgbClr val="0054A4"/>
                </a:solidFill>
                <a:latin typeface="Ubuntu" pitchFamily="34" charset="0"/>
              </a:rPr>
              <a:t> </a:t>
            </a:r>
          </a:p>
        </p:txBody>
      </p:sp>
      <p:pic>
        <p:nvPicPr>
          <p:cNvPr id="8197" name="Рисунок 15" descr="элементы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8500" y="1"/>
            <a:ext cx="10795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Прямоугольник 15"/>
          <p:cNvSpPr>
            <a:spLocks noChangeArrowheads="1"/>
          </p:cNvSpPr>
          <p:nvPr/>
        </p:nvSpPr>
        <p:spPr bwMode="auto">
          <a:xfrm>
            <a:off x="790576" y="2659857"/>
            <a:ext cx="16992600" cy="2565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/>
          <a:p>
            <a:pPr algn="just" eaLnBrk="1" hangingPunct="1"/>
            <a:r>
              <a:rPr lang="ru-RU" altLang="ru-RU" sz="3900" b="1">
                <a:solidFill>
                  <a:srgbClr val="0054A4"/>
                </a:solidFill>
                <a:latin typeface="Ubuntu" pitchFamily="34" charset="0"/>
              </a:rPr>
              <a:t>Программа страхования дополнительной накопительной пенсии </a:t>
            </a:r>
            <a:r>
              <a:rPr lang="ru-RU" altLang="ru-RU" sz="3900">
                <a:latin typeface="Ubuntu" pitchFamily="34" charset="0"/>
              </a:rPr>
              <a:t>– новый подход к формированию дополнительной пенсии в Республике Беларусь, заключающийся в софинансировании государством (при участии работодателя) пенсионных накоплений гражданина.</a:t>
            </a:r>
            <a:endParaRPr lang="ru-RU" altLang="ru-RU" sz="3900">
              <a:latin typeface="Calibri" pitchFamily="34" charset="0"/>
            </a:endParaRPr>
          </a:p>
        </p:txBody>
      </p:sp>
      <p:pic>
        <p:nvPicPr>
          <p:cNvPr id="8199" name="Рисунок 9" descr="Логотип 130_13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6701" y="9139238"/>
            <a:ext cx="100965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0" name="TextBox 14"/>
          <p:cNvSpPr txBox="1">
            <a:spLocks noChangeArrowheads="1"/>
          </p:cNvSpPr>
          <p:nvPr/>
        </p:nvSpPr>
        <p:spPr bwMode="auto">
          <a:xfrm>
            <a:off x="647700" y="6224588"/>
            <a:ext cx="16995776" cy="19653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3700" b="1">
                <a:latin typeface="Ubuntu" pitchFamily="34" charset="0"/>
              </a:rPr>
              <a:t>Указ Президента Республики Беларусь от 27.09.2021  № 367 </a:t>
            </a:r>
            <a:r>
              <a:rPr lang="ru-RU" altLang="ru-RU" sz="3900" b="1">
                <a:latin typeface="Ubuntu" pitchFamily="34" charset="0"/>
              </a:rPr>
              <a:t> </a:t>
            </a:r>
          </a:p>
          <a:p>
            <a:pPr eaLnBrk="1" hangingPunct="1"/>
            <a:r>
              <a:rPr lang="ru-RU" altLang="ru-RU" sz="3900" b="1">
                <a:latin typeface="Ubuntu" pitchFamily="34" charset="0"/>
              </a:rPr>
              <a:t>«О добровольном страховании дополнительной накопительной пенсии»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38445559"/>
      </p:ext>
    </p:extLst>
  </p:cSld>
  <p:clrMapOvr>
    <a:masterClrMapping/>
  </p:clrMapOvr>
  <p:transition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Прямоугольник 90"/>
          <p:cNvSpPr/>
          <p:nvPr/>
        </p:nvSpPr>
        <p:spPr>
          <a:xfrm>
            <a:off x="-3176" y="-2382"/>
            <a:ext cx="18291176" cy="1690689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>
          <a:xfrm>
            <a:off x="501650" y="66675"/>
            <a:ext cx="16459200" cy="1714500"/>
          </a:xfrm>
        </p:spPr>
        <p:txBody>
          <a:bodyPr/>
          <a:lstStyle/>
          <a:p>
            <a:pPr algn="l">
              <a:defRPr/>
            </a:pPr>
            <a:r>
              <a:rPr lang="ru-RU" sz="3600" b="1" dirty="0">
                <a:solidFill>
                  <a:schemeClr val="bg1"/>
                </a:solidFill>
                <a:latin typeface="Ubuntu"/>
                <a:ea typeface="+mn-ea"/>
                <a:cs typeface="Arial" pitchFamily="34" charset="0"/>
              </a:rPr>
              <a:t>КАК РАБОТАЕТ ПРОГРАММА СТРАХОВАНИЯ ДОПОЛНИТЕЛЬНОЙ НАКОПИТЕЛЬНОЙ ПЕНСИИ</a:t>
            </a:r>
          </a:p>
        </p:txBody>
      </p:sp>
      <p:sp>
        <p:nvSpPr>
          <p:cNvPr id="10244" name="Text Box 84"/>
          <p:cNvSpPr txBox="1">
            <a:spLocks noChangeArrowheads="1"/>
          </p:cNvSpPr>
          <p:nvPr/>
        </p:nvSpPr>
        <p:spPr bwMode="gray">
          <a:xfrm>
            <a:off x="936626" y="2012158"/>
            <a:ext cx="3022610" cy="61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3284" tIns="81642" rIns="163284" bIns="81642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r>
              <a:rPr lang="ru-RU" altLang="ru-RU" sz="2900" b="1">
                <a:solidFill>
                  <a:srgbClr val="005AA5"/>
                </a:solidFill>
                <a:latin typeface="Ubuntu" pitchFamily="34" charset="0"/>
              </a:rPr>
              <a:t>Возраст  </a:t>
            </a:r>
            <a:r>
              <a:rPr lang="en-US" altLang="ru-RU" sz="2900" b="1">
                <a:solidFill>
                  <a:srgbClr val="005AA5"/>
                </a:solidFill>
                <a:latin typeface="Ubuntu" pitchFamily="34" charset="0"/>
              </a:rPr>
              <a:t>N </a:t>
            </a:r>
            <a:r>
              <a:rPr lang="ru-RU" altLang="ru-RU" sz="2900" b="1">
                <a:solidFill>
                  <a:srgbClr val="005AA5"/>
                </a:solidFill>
                <a:latin typeface="Ubuntu" pitchFamily="34" charset="0"/>
              </a:rPr>
              <a:t>лет</a:t>
            </a:r>
            <a:endParaRPr lang="en-US" altLang="ru-RU" sz="2900" b="1">
              <a:solidFill>
                <a:srgbClr val="005AA5"/>
              </a:solidFill>
              <a:latin typeface="Ubuntu" pitchFamily="34" charset="0"/>
            </a:endParaRPr>
          </a:p>
        </p:txBody>
      </p:sp>
      <p:cxnSp>
        <p:nvCxnSpPr>
          <p:cNvPr id="10245" name="AutoShape 90"/>
          <p:cNvCxnSpPr>
            <a:cxnSpLocks noChangeShapeType="1"/>
          </p:cNvCxnSpPr>
          <p:nvPr/>
        </p:nvCxnSpPr>
        <p:spPr bwMode="gray">
          <a:xfrm>
            <a:off x="4391026" y="2336007"/>
            <a:ext cx="6194424" cy="0"/>
          </a:xfrm>
          <a:prstGeom prst="straightConnector1">
            <a:avLst/>
          </a:prstGeom>
          <a:noFill/>
          <a:ln w="9525">
            <a:solidFill>
              <a:srgbClr val="98C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0246" name="Рисунок 15" descr="элементы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8500" y="1"/>
            <a:ext cx="10795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7" name="Рисунок 27" descr="Логотип 130_13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6701" y="9139238"/>
            <a:ext cx="100965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8" name="Рисунок 93" descr="Гомель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22377" y="3307557"/>
            <a:ext cx="1466850" cy="226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49" name="Рисунок 29" descr="Логотип 130_13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36627" y="6438901"/>
            <a:ext cx="2022474" cy="15120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0" name="Рисунок 7" descr="Гомель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23277" y="3307557"/>
            <a:ext cx="2593974" cy="20597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1" name="Рисунок 29" descr="Логотип 130_130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5450" y="6438900"/>
            <a:ext cx="1069976" cy="7739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52" name="Рисунок 102" descr="Гомель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75800" y="6762751"/>
            <a:ext cx="1244600" cy="1852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53" name="TextBox 49"/>
          <p:cNvSpPr txBox="1">
            <a:spLocks noChangeArrowheads="1"/>
          </p:cNvSpPr>
          <p:nvPr/>
        </p:nvSpPr>
        <p:spPr bwMode="auto">
          <a:xfrm>
            <a:off x="3384550" y="3414713"/>
            <a:ext cx="2943421" cy="657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3284" tIns="81642" rIns="163284" bIns="81642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005AA5"/>
                </a:solidFill>
                <a:latin typeface="Ubuntu" pitchFamily="34" charset="0"/>
              </a:rPr>
              <a:t>ГРАЖДАНИН</a:t>
            </a:r>
          </a:p>
        </p:txBody>
      </p:sp>
      <p:sp>
        <p:nvSpPr>
          <p:cNvPr id="10254" name="TextBox 50"/>
          <p:cNvSpPr txBox="1">
            <a:spLocks noChangeArrowheads="1"/>
          </p:cNvSpPr>
          <p:nvPr/>
        </p:nvSpPr>
        <p:spPr bwMode="auto">
          <a:xfrm>
            <a:off x="11591927" y="3414713"/>
            <a:ext cx="3707285" cy="657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3284" tIns="81642" rIns="163284" bIns="81642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005AA5"/>
                </a:solidFill>
                <a:latin typeface="Ubuntu" pitchFamily="34" charset="0"/>
              </a:rPr>
              <a:t>РАБОТОДАТЕЛЬ</a:t>
            </a:r>
          </a:p>
        </p:txBody>
      </p:sp>
      <p:sp>
        <p:nvSpPr>
          <p:cNvPr id="10255" name="TextBox 51"/>
          <p:cNvSpPr txBox="1">
            <a:spLocks noChangeArrowheads="1"/>
          </p:cNvSpPr>
          <p:nvPr/>
        </p:nvSpPr>
        <p:spPr bwMode="auto">
          <a:xfrm>
            <a:off x="11880851" y="6548438"/>
            <a:ext cx="4274940" cy="657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3284" tIns="81642" rIns="163284" bIns="81642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005AA5"/>
                </a:solidFill>
                <a:latin typeface="Ubuntu" pitchFamily="34" charset="0"/>
              </a:rPr>
              <a:t>ВЫПЛАТА ПЕНСИИ</a:t>
            </a:r>
          </a:p>
        </p:txBody>
      </p:sp>
      <p:sp>
        <p:nvSpPr>
          <p:cNvPr id="10256" name="TextBox 52"/>
          <p:cNvSpPr txBox="1">
            <a:spLocks noChangeArrowheads="1"/>
          </p:cNvSpPr>
          <p:nvPr/>
        </p:nvSpPr>
        <p:spPr bwMode="auto">
          <a:xfrm>
            <a:off x="3238500" y="6548438"/>
            <a:ext cx="2513047" cy="657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3284" tIns="81642" rIns="163284" bIns="81642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005AA5"/>
                </a:solidFill>
                <a:latin typeface="Ubuntu" pitchFamily="34" charset="0"/>
              </a:rPr>
              <a:t>СТРАВИТА</a:t>
            </a:r>
          </a:p>
        </p:txBody>
      </p:sp>
      <p:sp>
        <p:nvSpPr>
          <p:cNvPr id="10257" name="TextBox 54"/>
          <p:cNvSpPr txBox="1">
            <a:spLocks noChangeArrowheads="1"/>
          </p:cNvSpPr>
          <p:nvPr/>
        </p:nvSpPr>
        <p:spPr bwMode="auto">
          <a:xfrm>
            <a:off x="2806701" y="4010025"/>
            <a:ext cx="4341625" cy="657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3284" tIns="81642" rIns="163284" bIns="81642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>
                <a:latin typeface="Ubuntu" pitchFamily="34" charset="0"/>
              </a:rPr>
              <a:t>договор страхования</a:t>
            </a:r>
          </a:p>
        </p:txBody>
      </p:sp>
      <p:sp>
        <p:nvSpPr>
          <p:cNvPr id="10258" name="TextBox 55"/>
          <p:cNvSpPr txBox="1">
            <a:spLocks noChangeArrowheads="1"/>
          </p:cNvSpPr>
          <p:nvPr/>
        </p:nvSpPr>
        <p:spPr bwMode="auto">
          <a:xfrm>
            <a:off x="2806701" y="7086601"/>
            <a:ext cx="7273926" cy="26270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>
                <a:latin typeface="Ubuntu" pitchFamily="34" charset="0"/>
              </a:rPr>
              <a:t>ведение договора </a:t>
            </a:r>
          </a:p>
          <a:p>
            <a:pPr eaLnBrk="1" hangingPunct="1"/>
            <a:r>
              <a:rPr lang="ru-RU" altLang="ru-RU">
                <a:latin typeface="Ubuntu" pitchFamily="34" charset="0"/>
              </a:rPr>
              <a:t>страхования, учет взносов, начисление дохода, выплата </a:t>
            </a:r>
          </a:p>
          <a:p>
            <a:pPr eaLnBrk="1" hangingPunct="1"/>
            <a:r>
              <a:rPr lang="ru-RU" altLang="ru-RU">
                <a:latin typeface="Ubuntu" pitchFamily="34" charset="0"/>
              </a:rPr>
              <a:t>дополнительной накопительной пенсии</a:t>
            </a:r>
          </a:p>
        </p:txBody>
      </p:sp>
      <p:sp>
        <p:nvSpPr>
          <p:cNvPr id="10259" name="TextBox 57"/>
          <p:cNvSpPr txBox="1">
            <a:spLocks noChangeArrowheads="1"/>
          </p:cNvSpPr>
          <p:nvPr/>
        </p:nvSpPr>
        <p:spPr bwMode="auto">
          <a:xfrm>
            <a:off x="11017250" y="4010025"/>
            <a:ext cx="8118476" cy="657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>
                <a:latin typeface="Ubuntu" pitchFamily="34" charset="0"/>
              </a:rPr>
              <a:t>расчет и перечисление  взноса</a:t>
            </a:r>
          </a:p>
        </p:txBody>
      </p:sp>
      <p:pic>
        <p:nvPicPr>
          <p:cNvPr id="10260" name="Рисунок 93" descr="Гомель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17250" y="1902620"/>
            <a:ext cx="574676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1" name="Прямоугольник 61"/>
          <p:cNvSpPr>
            <a:spLocks noChangeArrowheads="1"/>
          </p:cNvSpPr>
          <p:nvPr/>
        </p:nvSpPr>
        <p:spPr bwMode="auto">
          <a:xfrm>
            <a:off x="11734801" y="2119313"/>
            <a:ext cx="1219809" cy="441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3284" tIns="81642" rIns="163284" bIns="81642">
            <a:spAutoFit/>
          </a:bodyPr>
          <a:lstStyle/>
          <a:p>
            <a:pPr eaLnBrk="1" hangingPunct="1"/>
            <a:r>
              <a:rPr lang="ru-RU" altLang="ru-RU" b="1">
                <a:solidFill>
                  <a:srgbClr val="005AA5"/>
                </a:solidFill>
                <a:latin typeface="Ubuntu" pitchFamily="34" charset="0"/>
              </a:rPr>
              <a:t>63 года </a:t>
            </a:r>
            <a:endParaRPr lang="ru-RU" altLang="ru-RU" b="1">
              <a:solidFill>
                <a:srgbClr val="005AA5"/>
              </a:solidFill>
            </a:endParaRPr>
          </a:p>
        </p:txBody>
      </p:sp>
      <p:pic>
        <p:nvPicPr>
          <p:cNvPr id="10262" name="Рисунок 93" descr="Гомель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66800" y="1902620"/>
            <a:ext cx="546100" cy="890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63" name="Прямоугольник 64"/>
          <p:cNvSpPr>
            <a:spLocks noChangeArrowheads="1"/>
          </p:cNvSpPr>
          <p:nvPr/>
        </p:nvSpPr>
        <p:spPr bwMode="auto">
          <a:xfrm>
            <a:off x="14471650" y="2119313"/>
            <a:ext cx="1096377" cy="4418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3284" tIns="81642" rIns="163284" bIns="81642">
            <a:spAutoFit/>
          </a:bodyPr>
          <a:lstStyle/>
          <a:p>
            <a:pPr eaLnBrk="1" hangingPunct="1"/>
            <a:r>
              <a:rPr lang="ru-RU" altLang="ru-RU" b="1">
                <a:solidFill>
                  <a:srgbClr val="98C000"/>
                </a:solidFill>
                <a:latin typeface="Ubuntu" pitchFamily="34" charset="0"/>
              </a:rPr>
              <a:t>58 лет </a:t>
            </a:r>
            <a:endParaRPr lang="ru-RU" altLang="ru-RU" b="1">
              <a:solidFill>
                <a:srgbClr val="98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0307643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-3176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3176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292" name="Прямоугольник 12"/>
          <p:cNvSpPr>
            <a:spLocks noChangeArrowheads="1"/>
          </p:cNvSpPr>
          <p:nvPr/>
        </p:nvSpPr>
        <p:spPr bwMode="auto">
          <a:xfrm>
            <a:off x="358776" y="66676"/>
            <a:ext cx="16417924" cy="36735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/>
          <a:p>
            <a:pPr eaLnBrk="1" hangingPunct="1"/>
            <a:endParaRPr lang="ru-RU" altLang="ru-RU" sz="3600" b="1">
              <a:solidFill>
                <a:schemeClr val="bg1"/>
              </a:solidFill>
              <a:latin typeface="Ubuntu" pitchFamily="34" charset="0"/>
            </a:endParaRPr>
          </a:p>
          <a:p>
            <a:pPr eaLnBrk="1" hangingPunct="1"/>
            <a:r>
              <a:rPr lang="ru-RU" altLang="ru-RU" sz="3600" b="1">
                <a:solidFill>
                  <a:schemeClr val="bg1"/>
                </a:solidFill>
                <a:latin typeface="Ubuntu" pitchFamily="34" charset="0"/>
              </a:rPr>
              <a:t>СТРАХОВОЙ ВЗНОС</a:t>
            </a:r>
            <a:endParaRPr lang="ru-RU" altLang="ru-RU" sz="3900" b="1">
              <a:solidFill>
                <a:schemeClr val="bg1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r>
              <a:rPr lang="ru-RU" altLang="ru-RU" sz="3900">
                <a:solidFill>
                  <a:srgbClr val="0054A4"/>
                </a:solidFill>
                <a:latin typeface="Ubuntu" pitchFamily="34" charset="0"/>
              </a:rPr>
              <a:t> </a:t>
            </a:r>
          </a:p>
        </p:txBody>
      </p:sp>
      <p:pic>
        <p:nvPicPr>
          <p:cNvPr id="12293" name="Рисунок 15" descr="элементы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8500" y="1"/>
            <a:ext cx="10795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5" name="Таблица 14"/>
          <p:cNvGraphicFramePr>
            <a:graphicFrameLocks noGrp="1"/>
          </p:cNvGraphicFramePr>
          <p:nvPr/>
        </p:nvGraphicFramePr>
        <p:xfrm>
          <a:off x="863600" y="2012157"/>
          <a:ext cx="16560800" cy="5461608"/>
        </p:xfrm>
        <a:graphic>
          <a:graphicData uri="http://schemas.openxmlformats.org/drawingml/2006/table">
            <a:tbl>
              <a:tblPr firstRow="1" bandRow="1">
                <a:effectLst/>
                <a:tableStyleId>{6E25E649-3F16-4E02-A733-19D2CDBF48F0}</a:tableStyleId>
              </a:tblPr>
              <a:tblGrid>
                <a:gridCol w="561627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0563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388818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515895">
                <a:tc gridSpan="3"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latin typeface="Ubuntu" pitchFamily="34" charset="0"/>
                        </a:rPr>
                        <a:t>Тариф по договору страхования</a:t>
                      </a:r>
                    </a:p>
                  </a:txBody>
                  <a:tcPr marL="182868" marR="182868" marT="63636" marB="63636" anchor="ctr">
                    <a:lnL>
                      <a:noFill/>
                    </a:lnL>
                    <a:lnR>
                      <a:noFill/>
                    </a:lnR>
                    <a:lnT w="25400" cmpd="sng"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5AA5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>
                        <a:latin typeface="Ubuntu" panose="020B050403060203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73512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latin typeface="Ubuntu" pitchFamily="34" charset="0"/>
                        </a:rPr>
                        <a:t>Тариф работника (за счет средств</a:t>
                      </a:r>
                      <a:r>
                        <a:rPr lang="ru-RU" sz="2600" baseline="0" dirty="0">
                          <a:latin typeface="Ubuntu" pitchFamily="34" charset="0"/>
                        </a:rPr>
                        <a:t> работника)</a:t>
                      </a:r>
                      <a:endParaRPr lang="ru-RU" sz="2600" dirty="0">
                        <a:latin typeface="Ubuntu" pitchFamily="34" charset="0"/>
                      </a:endParaRPr>
                    </a:p>
                  </a:txBody>
                  <a:tcPr marL="182868" marR="182868" marT="63636" marB="63636" anchor="ctr">
                    <a:lnT w="254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kern="1200" dirty="0">
                          <a:solidFill>
                            <a:schemeClr val="dk1"/>
                          </a:solidFill>
                          <a:latin typeface="Ubuntu" pitchFamily="34" charset="0"/>
                          <a:ea typeface="+mn-ea"/>
                          <a:cs typeface="+mn-cs"/>
                        </a:rPr>
                        <a:t>Тариф работодателя</a:t>
                      </a:r>
                    </a:p>
                    <a:p>
                      <a:pPr algn="ctr"/>
                      <a:r>
                        <a:rPr lang="ru-RU" sz="2600" kern="1200" dirty="0">
                          <a:solidFill>
                            <a:schemeClr val="dk1"/>
                          </a:solidFill>
                          <a:latin typeface="Ubuntu" pitchFamily="34" charset="0"/>
                          <a:ea typeface="+mn-ea"/>
                          <a:cs typeface="+mn-cs"/>
                        </a:rPr>
                        <a:t>(за счет средств работодателя)</a:t>
                      </a:r>
                    </a:p>
                  </a:txBody>
                  <a:tcPr marL="182868" marR="182868" marT="63636" marB="63636" anchor="ctr">
                    <a:lnT w="25400" cmpd="sng">
                      <a:noFill/>
                    </a:lnT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b="1" dirty="0">
                          <a:latin typeface="Ubuntu" pitchFamily="34" charset="0"/>
                        </a:rPr>
                        <a:t>Итого  тариф по договору</a:t>
                      </a:r>
                    </a:p>
                  </a:txBody>
                  <a:tcPr marL="182868" marR="182868" marT="63636" marB="63636" anchor="ctr">
                    <a:lnT w="25400" cmpd="sng"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5895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latin typeface="Ubuntu" pitchFamily="34" charset="0"/>
                        </a:rPr>
                        <a:t>1%</a:t>
                      </a:r>
                    </a:p>
                  </a:txBody>
                  <a:tcPr marL="182868" marR="182868" marT="63636" marB="636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latin typeface="Ubuntu" pitchFamily="34" charset="0"/>
                        </a:rPr>
                        <a:t>1%</a:t>
                      </a:r>
                    </a:p>
                  </a:txBody>
                  <a:tcPr marL="182868" marR="182868" marT="63636" marB="636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b="1" dirty="0">
                          <a:latin typeface="Ubuntu" pitchFamily="34" charset="0"/>
                        </a:rPr>
                        <a:t>2%</a:t>
                      </a:r>
                    </a:p>
                  </a:txBody>
                  <a:tcPr marL="182868" marR="182868" marT="63636" marB="63636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5895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latin typeface="Ubuntu" pitchFamily="34" charset="0"/>
                        </a:rPr>
                        <a:t>2%</a:t>
                      </a:r>
                    </a:p>
                  </a:txBody>
                  <a:tcPr marL="182868" marR="182868" marT="63636" marB="636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latin typeface="Ubuntu" pitchFamily="34" charset="0"/>
                        </a:rPr>
                        <a:t>2%</a:t>
                      </a:r>
                    </a:p>
                  </a:txBody>
                  <a:tcPr marL="182868" marR="182868" marT="63636" marB="636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b="1" dirty="0">
                          <a:latin typeface="Ubuntu" pitchFamily="34" charset="0"/>
                        </a:rPr>
                        <a:t>4%</a:t>
                      </a:r>
                    </a:p>
                  </a:txBody>
                  <a:tcPr marL="182868" marR="182868" marT="63636" marB="63636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15895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latin typeface="Ubuntu" pitchFamily="34" charset="0"/>
                        </a:rPr>
                        <a:t>3%</a:t>
                      </a:r>
                    </a:p>
                  </a:txBody>
                  <a:tcPr marL="182868" marR="182868" marT="63636" marB="636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b="1" dirty="0">
                          <a:latin typeface="Ubuntu" pitchFamily="34" charset="0"/>
                        </a:rPr>
                        <a:t>3%</a:t>
                      </a:r>
                    </a:p>
                  </a:txBody>
                  <a:tcPr marL="182868" marR="182868" marT="63636" marB="636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b="1" dirty="0">
                          <a:latin typeface="Ubuntu" pitchFamily="34" charset="0"/>
                        </a:rPr>
                        <a:t>6%</a:t>
                      </a:r>
                    </a:p>
                  </a:txBody>
                  <a:tcPr marL="182868" marR="182868" marT="63636" marB="63636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15895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latin typeface="Ubuntu" pitchFamily="34" charset="0"/>
                        </a:rPr>
                        <a:t>4%</a:t>
                      </a:r>
                    </a:p>
                  </a:txBody>
                  <a:tcPr marL="182868" marR="182868" marT="63636" marB="636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b="1" dirty="0">
                          <a:latin typeface="Ubuntu" pitchFamily="34" charset="0"/>
                        </a:rPr>
                        <a:t>3%</a:t>
                      </a:r>
                    </a:p>
                  </a:txBody>
                  <a:tcPr marL="182868" marR="182868" marT="63636" marB="636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b="1" dirty="0">
                          <a:latin typeface="Ubuntu" pitchFamily="34" charset="0"/>
                        </a:rPr>
                        <a:t>7%</a:t>
                      </a:r>
                    </a:p>
                  </a:txBody>
                  <a:tcPr marL="182868" marR="182868" marT="63636" marB="63636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15895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latin typeface="Ubuntu" pitchFamily="34" charset="0"/>
                        </a:rPr>
                        <a:t>5%</a:t>
                      </a:r>
                    </a:p>
                  </a:txBody>
                  <a:tcPr marL="182868" marR="182868" marT="63636" marB="636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b="1" dirty="0">
                          <a:latin typeface="Ubuntu" pitchFamily="34" charset="0"/>
                        </a:rPr>
                        <a:t>3%</a:t>
                      </a:r>
                    </a:p>
                  </a:txBody>
                  <a:tcPr marL="182868" marR="182868" marT="63636" marB="63636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b="1" dirty="0">
                          <a:latin typeface="Ubuntu" pitchFamily="34" charset="0"/>
                        </a:rPr>
                        <a:t>8%</a:t>
                      </a:r>
                    </a:p>
                  </a:txBody>
                  <a:tcPr marL="182868" marR="182868" marT="63636" marB="63636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515895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latin typeface="Ubuntu" pitchFamily="34" charset="0"/>
                        </a:rPr>
                        <a:t>…</a:t>
                      </a:r>
                    </a:p>
                  </a:txBody>
                  <a:tcPr marL="182868" marR="182868" marT="63636" marB="63636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b="1" dirty="0">
                          <a:latin typeface="Ubuntu" pitchFamily="34" charset="0"/>
                        </a:rPr>
                        <a:t>3%</a:t>
                      </a:r>
                    </a:p>
                  </a:txBody>
                  <a:tcPr marL="182868" marR="182868" marT="63636" marB="63636"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b="1" dirty="0">
                          <a:latin typeface="Ubuntu" pitchFamily="34" charset="0"/>
                        </a:rPr>
                        <a:t>…</a:t>
                      </a:r>
                    </a:p>
                  </a:txBody>
                  <a:tcPr marL="182868" marR="182868" marT="63636" marB="63636"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15895">
                <a:tc>
                  <a:txBody>
                    <a:bodyPr/>
                    <a:lstStyle/>
                    <a:p>
                      <a:pPr algn="ctr"/>
                      <a:r>
                        <a:rPr lang="ru-RU" sz="2600" dirty="0">
                          <a:latin typeface="Ubuntu" pitchFamily="34" charset="0"/>
                        </a:rPr>
                        <a:t>10%</a:t>
                      </a:r>
                    </a:p>
                  </a:txBody>
                  <a:tcPr marL="182868" marR="182868" marT="63636" marB="6363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b="1" dirty="0">
                          <a:latin typeface="Ubuntu" pitchFamily="34" charset="0"/>
                        </a:rPr>
                        <a:t>3%</a:t>
                      </a:r>
                    </a:p>
                  </a:txBody>
                  <a:tcPr marL="182868" marR="182868" marT="63636" marB="6363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600" b="1" dirty="0">
                          <a:latin typeface="Ubuntu" pitchFamily="34" charset="0"/>
                        </a:rPr>
                        <a:t>13%</a:t>
                      </a:r>
                    </a:p>
                  </a:txBody>
                  <a:tcPr marL="182868" marR="182868" marT="63636" marB="63636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254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12320" name="Прямоугольник 15"/>
          <p:cNvSpPr>
            <a:spLocks noChangeArrowheads="1"/>
          </p:cNvSpPr>
          <p:nvPr/>
        </p:nvSpPr>
        <p:spPr bwMode="auto">
          <a:xfrm>
            <a:off x="358777" y="8274845"/>
            <a:ext cx="17138650" cy="1601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/>
          <a:p>
            <a:pPr algn="ctr" eaLnBrk="1" hangingPunct="1"/>
            <a:r>
              <a:rPr lang="ru-RU" altLang="ru-RU" b="1">
                <a:solidFill>
                  <a:srgbClr val="005AA5"/>
                </a:solidFill>
                <a:latin typeface="Ubuntu" pitchFamily="34" charset="0"/>
              </a:rPr>
              <a:t>СТРАХОВОЙ ВЗНОС </a:t>
            </a:r>
          </a:p>
          <a:p>
            <a:pPr algn="ctr">
              <a:spcBef>
                <a:spcPts val="357"/>
              </a:spcBef>
            </a:pPr>
            <a:r>
              <a:rPr lang="ru-RU" altLang="ru-RU" sz="3600" b="1">
                <a:solidFill>
                  <a:srgbClr val="005AA5"/>
                </a:solidFill>
                <a:latin typeface="Ubuntu" pitchFamily="34" charset="0"/>
              </a:rPr>
              <a:t>=</a:t>
            </a:r>
            <a:r>
              <a:rPr lang="ru-RU" altLang="ru-RU" sz="3600" b="1">
                <a:latin typeface="Ubuntu" pitchFamily="34" charset="0"/>
              </a:rPr>
              <a:t> </a:t>
            </a:r>
          </a:p>
          <a:p>
            <a:pPr algn="ctr" eaLnBrk="1" hangingPunct="1"/>
            <a:r>
              <a:rPr lang="ru-RU" altLang="ru-RU">
                <a:latin typeface="Ubuntu" pitchFamily="34" charset="0"/>
              </a:rPr>
              <a:t>начисленная заработная плата </a:t>
            </a:r>
            <a:r>
              <a:rPr lang="ru-RU" altLang="ru-RU" i="1">
                <a:latin typeface="Ubuntu" pitchFamily="34" charset="0"/>
              </a:rPr>
              <a:t> </a:t>
            </a:r>
            <a:r>
              <a:rPr lang="ru-RU" altLang="ru-RU" sz="3600" b="1" i="1">
                <a:solidFill>
                  <a:srgbClr val="005AA5"/>
                </a:solidFill>
                <a:latin typeface="Ubuntu" pitchFamily="34" charset="0"/>
              </a:rPr>
              <a:t>×</a:t>
            </a:r>
            <a:r>
              <a:rPr lang="ru-RU" altLang="ru-RU" i="1">
                <a:latin typeface="Ubuntu" pitchFamily="34" charset="0"/>
              </a:rPr>
              <a:t> </a:t>
            </a:r>
            <a:r>
              <a:rPr lang="ru-RU" altLang="ru-RU">
                <a:latin typeface="Ubuntu" pitchFamily="34" charset="0"/>
                <a:sym typeface="Symbol" pitchFamily="18" charset="2"/>
              </a:rPr>
              <a:t> </a:t>
            </a:r>
            <a:r>
              <a:rPr lang="ru-RU" altLang="ru-RU">
                <a:latin typeface="Ubuntu" pitchFamily="34" charset="0"/>
              </a:rPr>
              <a:t>тариф по договору страхования</a:t>
            </a:r>
            <a:r>
              <a:rPr lang="ru-RU" altLang="ru-RU" sz="2500">
                <a:latin typeface="Ubuntu" pitchFamily="34" charset="0"/>
              </a:rPr>
              <a:t> </a:t>
            </a:r>
          </a:p>
        </p:txBody>
      </p:sp>
      <p:pic>
        <p:nvPicPr>
          <p:cNvPr id="12321" name="Рисунок 9" descr="Логотип 130_13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6701" y="9139238"/>
            <a:ext cx="100965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46410072"/>
      </p:ext>
    </p:extLst>
  </p:cSld>
  <p:clrMapOvr>
    <a:masterClrMapping/>
  </p:clrMapOvr>
  <p:transition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-3176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3176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4340" name="Прямоугольник 12"/>
          <p:cNvSpPr>
            <a:spLocks noChangeArrowheads="1"/>
          </p:cNvSpPr>
          <p:nvPr/>
        </p:nvSpPr>
        <p:spPr bwMode="auto">
          <a:xfrm>
            <a:off x="358776" y="500063"/>
            <a:ext cx="16417924" cy="3719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/>
          <a:p>
            <a:pPr eaLnBrk="1" hangingPunct="1"/>
            <a:r>
              <a:rPr lang="ru-RU" altLang="ru-RU" sz="3600" b="1">
                <a:solidFill>
                  <a:schemeClr val="bg1"/>
                </a:solidFill>
                <a:latin typeface="Ubuntu" pitchFamily="34" charset="0"/>
              </a:rPr>
              <a:t>СТРАХОВОЙ ВЗНОС</a:t>
            </a:r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r>
              <a:rPr lang="ru-RU" altLang="ru-RU" sz="3900">
                <a:solidFill>
                  <a:srgbClr val="005AA5"/>
                </a:solidFill>
                <a:latin typeface="Ubuntu" pitchFamily="34" charset="0"/>
              </a:rPr>
              <a:t> </a:t>
            </a:r>
            <a:r>
              <a:rPr lang="ru-RU" altLang="ru-RU" sz="3900" b="1">
                <a:solidFill>
                  <a:schemeClr val="bg1"/>
                </a:solidFill>
                <a:latin typeface="Ubuntu" pitchFamily="34" charset="0"/>
              </a:rPr>
              <a:t> </a:t>
            </a: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r>
              <a:rPr lang="ru-RU" altLang="ru-RU" sz="3900">
                <a:solidFill>
                  <a:srgbClr val="0054A4"/>
                </a:solidFill>
                <a:latin typeface="Ubuntu" pitchFamily="34" charset="0"/>
              </a:rPr>
              <a:t> </a:t>
            </a:r>
          </a:p>
        </p:txBody>
      </p:sp>
      <p:pic>
        <p:nvPicPr>
          <p:cNvPr id="14341" name="Рисунок 15" descr="элементы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8500" y="1"/>
            <a:ext cx="10795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2" name="Рисунок 6" descr="Гомель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3826" y="3848101"/>
            <a:ext cx="2016124" cy="31218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3" name="Рисунок 7" descr="Гомель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033377" y="3738563"/>
            <a:ext cx="4032250" cy="3205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4" name="TextBox 18"/>
          <p:cNvSpPr txBox="1">
            <a:spLocks noChangeArrowheads="1"/>
          </p:cNvSpPr>
          <p:nvPr/>
        </p:nvSpPr>
        <p:spPr bwMode="auto">
          <a:xfrm>
            <a:off x="1328404" y="7196138"/>
            <a:ext cx="3937668" cy="16422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3284" tIns="81642" rIns="163284" bIns="81642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b="1">
                <a:solidFill>
                  <a:srgbClr val="005AA5"/>
                </a:solidFill>
                <a:latin typeface="Ubuntu" pitchFamily="34" charset="0"/>
              </a:rPr>
              <a:t>Страховой взнос </a:t>
            </a:r>
          </a:p>
          <a:p>
            <a:pPr algn="ctr" eaLnBrk="1" hangingPunct="1"/>
            <a:r>
              <a:rPr lang="ru-RU" altLang="ru-RU">
                <a:solidFill>
                  <a:srgbClr val="005AA5"/>
                </a:solidFill>
                <a:latin typeface="Ubuntu" pitchFamily="34" charset="0"/>
              </a:rPr>
              <a:t>(удерживается из </a:t>
            </a:r>
          </a:p>
          <a:p>
            <a:pPr algn="ctr" eaLnBrk="1" hangingPunct="1"/>
            <a:r>
              <a:rPr lang="ru-RU" altLang="ru-RU">
                <a:solidFill>
                  <a:srgbClr val="005AA5"/>
                </a:solidFill>
                <a:latin typeface="Ubuntu" pitchFamily="34" charset="0"/>
              </a:rPr>
              <a:t>заработной платы)</a:t>
            </a:r>
          </a:p>
        </p:txBody>
      </p:sp>
      <p:sp>
        <p:nvSpPr>
          <p:cNvPr id="14345" name="TextBox 19"/>
          <p:cNvSpPr txBox="1">
            <a:spLocks noChangeArrowheads="1"/>
          </p:cNvSpPr>
          <p:nvPr/>
        </p:nvSpPr>
        <p:spPr bwMode="auto">
          <a:xfrm>
            <a:off x="12659095" y="7086600"/>
            <a:ext cx="3923561" cy="657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3284" tIns="81642" rIns="163284" bIns="81642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b="1">
                <a:solidFill>
                  <a:srgbClr val="005AA5"/>
                </a:solidFill>
                <a:latin typeface="Ubuntu" pitchFamily="34" charset="0"/>
              </a:rPr>
              <a:t>Страховой взнос </a:t>
            </a:r>
          </a:p>
        </p:txBody>
      </p:sp>
      <p:sp>
        <p:nvSpPr>
          <p:cNvPr id="14346" name="TextBox 21"/>
          <p:cNvSpPr txBox="1">
            <a:spLocks noChangeArrowheads="1"/>
          </p:cNvSpPr>
          <p:nvPr/>
        </p:nvSpPr>
        <p:spPr bwMode="auto">
          <a:xfrm>
            <a:off x="8072401" y="1688308"/>
            <a:ext cx="2051126" cy="1365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3284" tIns="81642" rIns="163284" bIns="81642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/>
            <a:r>
              <a:rPr lang="ru-RU" altLang="ru-RU" sz="4600" b="1">
                <a:solidFill>
                  <a:srgbClr val="005AA5"/>
                </a:solidFill>
                <a:latin typeface="Ubuntu" pitchFamily="34" charset="0"/>
              </a:rPr>
              <a:t>ФСЗН</a:t>
            </a:r>
          </a:p>
          <a:p>
            <a:pPr algn="ctr" eaLnBrk="1" hangingPunct="1"/>
            <a:r>
              <a:rPr lang="ru-RU" altLang="ru-RU">
                <a:solidFill>
                  <a:srgbClr val="005AA5"/>
                </a:solidFill>
                <a:latin typeface="Ubuntu" pitchFamily="34" charset="0"/>
              </a:rPr>
              <a:t>(бюджет)</a:t>
            </a:r>
          </a:p>
        </p:txBody>
      </p:sp>
      <p:cxnSp>
        <p:nvCxnSpPr>
          <p:cNvPr id="24" name="Прямая со стрелкой 23"/>
          <p:cNvCxnSpPr/>
          <p:nvPr/>
        </p:nvCxnSpPr>
        <p:spPr>
          <a:xfrm flipV="1">
            <a:off x="5254627" y="4062413"/>
            <a:ext cx="2305050" cy="1081088"/>
          </a:xfrm>
          <a:prstGeom prst="straightConnector1">
            <a:avLst/>
          </a:prstGeom>
          <a:ln w="28575">
            <a:solidFill>
              <a:srgbClr val="005AA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Прямая со стрелкой 25"/>
          <p:cNvCxnSpPr/>
          <p:nvPr/>
        </p:nvCxnSpPr>
        <p:spPr>
          <a:xfrm flipH="1" flipV="1">
            <a:off x="10439401" y="4062413"/>
            <a:ext cx="2305050" cy="1081088"/>
          </a:xfrm>
          <a:prstGeom prst="straightConnector1">
            <a:avLst/>
          </a:prstGeom>
          <a:ln w="28575">
            <a:solidFill>
              <a:srgbClr val="005AA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/>
          <p:nvPr/>
        </p:nvCxnSpPr>
        <p:spPr>
          <a:xfrm>
            <a:off x="5686427" y="5900738"/>
            <a:ext cx="2305050" cy="1078707"/>
          </a:xfrm>
          <a:prstGeom prst="straightConnector1">
            <a:avLst/>
          </a:prstGeom>
          <a:ln w="28575">
            <a:solidFill>
              <a:srgbClr val="005AA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Прямая со стрелкой 27"/>
          <p:cNvCxnSpPr/>
          <p:nvPr/>
        </p:nvCxnSpPr>
        <p:spPr>
          <a:xfrm flipH="1">
            <a:off x="10153651" y="6007895"/>
            <a:ext cx="2305050" cy="1078706"/>
          </a:xfrm>
          <a:prstGeom prst="straightConnector1">
            <a:avLst/>
          </a:prstGeom>
          <a:ln w="28575">
            <a:solidFill>
              <a:srgbClr val="005AA5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351" name="TextBox 28"/>
          <p:cNvSpPr txBox="1">
            <a:spLocks noChangeArrowheads="1"/>
          </p:cNvSpPr>
          <p:nvPr/>
        </p:nvSpPr>
        <p:spPr bwMode="auto">
          <a:xfrm rot="-1919797">
            <a:off x="4657726" y="3958051"/>
            <a:ext cx="2641600" cy="61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2900" b="1" i="1">
                <a:solidFill>
                  <a:srgbClr val="98C000"/>
                </a:solidFill>
                <a:latin typeface="Ubuntu" pitchFamily="34" charset="0"/>
              </a:rPr>
              <a:t>    1%  ФОТ</a:t>
            </a:r>
          </a:p>
        </p:txBody>
      </p:sp>
      <p:sp>
        <p:nvSpPr>
          <p:cNvPr id="14352" name="TextBox 29"/>
          <p:cNvSpPr txBox="1">
            <a:spLocks noChangeArrowheads="1"/>
          </p:cNvSpPr>
          <p:nvPr/>
        </p:nvSpPr>
        <p:spPr bwMode="auto">
          <a:xfrm rot="1887613">
            <a:off x="4740276" y="6609575"/>
            <a:ext cx="3530600" cy="61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2900" b="1" i="1">
                <a:solidFill>
                  <a:srgbClr val="98C000"/>
                </a:solidFill>
                <a:latin typeface="Ubuntu" pitchFamily="34" charset="0"/>
              </a:rPr>
              <a:t>1% - 10%ФОТ</a:t>
            </a:r>
          </a:p>
        </p:txBody>
      </p:sp>
      <p:sp>
        <p:nvSpPr>
          <p:cNvPr id="14353" name="TextBox 31"/>
          <p:cNvSpPr txBox="1">
            <a:spLocks noChangeArrowheads="1"/>
          </p:cNvSpPr>
          <p:nvPr/>
        </p:nvSpPr>
        <p:spPr bwMode="auto">
          <a:xfrm rot="1908053">
            <a:off x="10448926" y="4255709"/>
            <a:ext cx="4162424" cy="61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2900" b="1" i="1">
                <a:solidFill>
                  <a:srgbClr val="98C000"/>
                </a:solidFill>
                <a:latin typeface="Ubuntu" pitchFamily="34" charset="0"/>
              </a:rPr>
              <a:t>25% -  27%  ФОТ</a:t>
            </a:r>
          </a:p>
        </p:txBody>
      </p:sp>
      <p:sp>
        <p:nvSpPr>
          <p:cNvPr id="14354" name="TextBox 32"/>
          <p:cNvSpPr txBox="1">
            <a:spLocks noChangeArrowheads="1"/>
          </p:cNvSpPr>
          <p:nvPr/>
        </p:nvSpPr>
        <p:spPr bwMode="auto">
          <a:xfrm rot="-1913201">
            <a:off x="9947277" y="6763164"/>
            <a:ext cx="3178174" cy="61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2900" b="1" i="1">
                <a:solidFill>
                  <a:srgbClr val="98C000"/>
                </a:solidFill>
                <a:latin typeface="Ubuntu" pitchFamily="34" charset="0"/>
              </a:rPr>
              <a:t>1% -  3%  ФОТ</a:t>
            </a:r>
          </a:p>
        </p:txBody>
      </p:sp>
      <p:pic>
        <p:nvPicPr>
          <p:cNvPr id="14355" name="Рисунок 33" descr="Логотип 130_130.jp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6701" y="9139238"/>
            <a:ext cx="100965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6" name="Рисунок 24" descr="Лого 1200х1200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1" y="6224588"/>
            <a:ext cx="4806950" cy="36075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7" name="Рисунок 22" descr="Стенд_ДНСП_850х2050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226" y="3057711"/>
            <a:ext cx="1866900" cy="1243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58" name="TextBox 30"/>
          <p:cNvSpPr txBox="1">
            <a:spLocks noChangeArrowheads="1"/>
          </p:cNvSpPr>
          <p:nvPr/>
        </p:nvSpPr>
        <p:spPr bwMode="auto">
          <a:xfrm>
            <a:off x="15770227" y="5574507"/>
            <a:ext cx="1581150" cy="71887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3600" b="1">
                <a:solidFill>
                  <a:schemeClr val="bg1"/>
                </a:solidFill>
                <a:latin typeface="Ubuntu" pitchFamily="34" charset="0"/>
              </a:rPr>
              <a:t>28%</a:t>
            </a:r>
          </a:p>
        </p:txBody>
      </p:sp>
      <p:sp>
        <p:nvSpPr>
          <p:cNvPr id="14359" name="Прямоугольник 28"/>
          <p:cNvSpPr>
            <a:spLocks noChangeArrowheads="1"/>
          </p:cNvSpPr>
          <p:nvPr/>
        </p:nvSpPr>
        <p:spPr bwMode="auto">
          <a:xfrm>
            <a:off x="2127153" y="3090863"/>
            <a:ext cx="2943422" cy="657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3284" tIns="81642" rIns="163284" bIns="81642">
            <a:spAutoFit/>
          </a:bodyPr>
          <a:lstStyle/>
          <a:p>
            <a:pPr algn="ctr" eaLnBrk="1" hangingPunct="1"/>
            <a:r>
              <a:rPr lang="ru-RU" altLang="ru-RU" sz="3200" b="1" dirty="0">
                <a:solidFill>
                  <a:srgbClr val="005AA5"/>
                </a:solidFill>
                <a:latin typeface="Ubuntu" pitchFamily="34" charset="0"/>
              </a:rPr>
              <a:t>ГРАЖДАНИН</a:t>
            </a:r>
          </a:p>
        </p:txBody>
      </p:sp>
      <p:sp>
        <p:nvSpPr>
          <p:cNvPr id="14360" name="Прямоугольник 29"/>
          <p:cNvSpPr>
            <a:spLocks noChangeArrowheads="1"/>
          </p:cNvSpPr>
          <p:nvPr/>
        </p:nvSpPr>
        <p:spPr bwMode="auto">
          <a:xfrm>
            <a:off x="13700684" y="2983707"/>
            <a:ext cx="3707285" cy="657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3284" tIns="81642" rIns="163284" bIns="81642">
            <a:spAutoFit/>
          </a:bodyPr>
          <a:lstStyle/>
          <a:p>
            <a:pPr algn="ctr" eaLnBrk="1" hangingPunct="1"/>
            <a:r>
              <a:rPr lang="ru-RU" altLang="ru-RU" sz="3200" b="1">
                <a:solidFill>
                  <a:srgbClr val="005AA5"/>
                </a:solidFill>
                <a:latin typeface="Ubuntu" pitchFamily="34" charset="0"/>
              </a:rPr>
              <a:t>РАБОТОДАТЕЛЬ</a:t>
            </a:r>
          </a:p>
        </p:txBody>
      </p:sp>
      <p:sp>
        <p:nvSpPr>
          <p:cNvPr id="14361" name="Прямоугольник 30"/>
          <p:cNvSpPr>
            <a:spLocks noChangeArrowheads="1"/>
          </p:cNvSpPr>
          <p:nvPr/>
        </p:nvSpPr>
        <p:spPr bwMode="auto">
          <a:xfrm>
            <a:off x="5507225" y="9248775"/>
            <a:ext cx="7257679" cy="657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3284" tIns="81642" rIns="163284" bIns="81642">
            <a:spAutoFit/>
          </a:bodyPr>
          <a:lstStyle/>
          <a:p>
            <a:pPr algn="ctr" eaLnBrk="1" hangingPunct="1"/>
            <a:r>
              <a:rPr lang="ru-RU" altLang="ru-RU" sz="3200" dirty="0">
                <a:solidFill>
                  <a:srgbClr val="005AA5"/>
                </a:solidFill>
                <a:latin typeface="Ubuntu" pitchFamily="34" charset="0"/>
              </a:rPr>
              <a:t>(именной лицевой счет гражданина)</a:t>
            </a:r>
          </a:p>
        </p:txBody>
      </p:sp>
      <p:sp>
        <p:nvSpPr>
          <p:cNvPr id="33" name="Прямоугольная выноска 32"/>
          <p:cNvSpPr/>
          <p:nvPr/>
        </p:nvSpPr>
        <p:spPr>
          <a:xfrm>
            <a:off x="358777" y="5900738"/>
            <a:ext cx="2736850" cy="971550"/>
          </a:xfrm>
          <a:prstGeom prst="wedgeRectCallout">
            <a:avLst>
              <a:gd name="adj1" fmla="val -11285"/>
              <a:gd name="adj2" fmla="val 82656"/>
            </a:avLst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163284" tIns="81642" rIns="163284" bIns="81642" anchor="ctr"/>
          <a:lstStyle/>
          <a:p>
            <a:pPr eaLnBrk="1" hangingPunct="1">
              <a:defRPr/>
            </a:pPr>
            <a:r>
              <a:rPr lang="ru-RU" sz="2200" b="1" i="1" dirty="0">
                <a:solidFill>
                  <a:srgbClr val="98C000"/>
                </a:solidFill>
                <a:latin typeface="Ubuntu" pitchFamily="34" charset="0"/>
              </a:rPr>
              <a:t>+ 13% налоговый вычет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645089122"/>
      </p:ext>
    </p:extLst>
  </p:cSld>
  <p:clrMapOvr>
    <a:masterClrMapping/>
  </p:clrMapOvr>
  <p:transition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-3176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3176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16388" name="Рисунок 15" descr="элементы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8500" y="1"/>
            <a:ext cx="10795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389" name="Прямоугольник 24"/>
          <p:cNvSpPr>
            <a:spLocks noChangeArrowheads="1"/>
          </p:cNvSpPr>
          <p:nvPr/>
        </p:nvSpPr>
        <p:spPr bwMode="auto">
          <a:xfrm>
            <a:off x="358776" y="500063"/>
            <a:ext cx="16417924" cy="431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/>
          <a:p>
            <a:pPr eaLnBrk="1" hangingPunct="1"/>
            <a:r>
              <a:rPr lang="ru-RU" altLang="ru-RU" sz="3600" b="1">
                <a:solidFill>
                  <a:schemeClr val="bg1"/>
                </a:solidFill>
                <a:latin typeface="Ubuntu" pitchFamily="34" charset="0"/>
              </a:rPr>
              <a:t>ДОХОДНОСТЬ ПО ДОГОВОРУ</a:t>
            </a:r>
            <a:endParaRPr lang="ru-RU" altLang="ru-RU" sz="4300" b="1">
              <a:solidFill>
                <a:srgbClr val="98C000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r>
              <a:rPr lang="ru-RU" altLang="ru-RU" sz="3900">
                <a:solidFill>
                  <a:srgbClr val="005AA5"/>
                </a:solidFill>
                <a:latin typeface="Ubuntu" pitchFamily="34" charset="0"/>
              </a:rPr>
              <a:t> </a:t>
            </a:r>
            <a:r>
              <a:rPr lang="ru-RU" altLang="ru-RU" sz="3900" b="1">
                <a:solidFill>
                  <a:schemeClr val="bg1"/>
                </a:solidFill>
                <a:latin typeface="Ubuntu" pitchFamily="34" charset="0"/>
              </a:rPr>
              <a:t> </a:t>
            </a: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r>
              <a:rPr lang="ru-RU" altLang="ru-RU" sz="3900">
                <a:solidFill>
                  <a:srgbClr val="0054A4"/>
                </a:solidFill>
                <a:latin typeface="Ubuntu" pitchFamily="34" charset="0"/>
              </a:rPr>
              <a:t> 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079500" y="2012157"/>
            <a:ext cx="16560800" cy="2150037"/>
          </a:xfrm>
          <a:prstGeom prst="rect">
            <a:avLst/>
          </a:prstGeom>
        </p:spPr>
        <p:txBody>
          <a:bodyPr lIns="163284" tIns="81642" rIns="163284" bIns="81642">
            <a:spAutoFit/>
          </a:bodyPr>
          <a:lstStyle/>
          <a:p>
            <a:pPr indent="311828" algn="just">
              <a:tabLst>
                <a:tab pos="969501" algn="l"/>
              </a:tabLst>
              <a:defRPr/>
            </a:pPr>
            <a:r>
              <a:rPr lang="ru-RU" sz="4300" dirty="0">
                <a:solidFill>
                  <a:srgbClr val="005AA5"/>
                </a:solidFill>
                <a:latin typeface="Ubuntu" panose="020B0504030602030204" pitchFamily="34" charset="0"/>
              </a:rPr>
              <a:t> </a:t>
            </a:r>
            <a:r>
              <a:rPr lang="ru-RU" sz="4300" b="1" dirty="0">
                <a:solidFill>
                  <a:srgbClr val="005AA5"/>
                </a:solidFill>
                <a:latin typeface="Ubuntu" panose="020B0504030602030204" pitchFamily="34" charset="0"/>
              </a:rPr>
              <a:t>Норма доходности</a:t>
            </a:r>
            <a:endParaRPr lang="en-US" sz="4300" b="1" dirty="0">
              <a:solidFill>
                <a:srgbClr val="005AA5"/>
              </a:solidFill>
              <a:latin typeface="Ubuntu" panose="020B0504030602030204" pitchFamily="34" charset="0"/>
            </a:endParaRPr>
          </a:p>
          <a:p>
            <a:pPr>
              <a:tabLst>
                <a:tab pos="969501" algn="l"/>
              </a:tabLst>
              <a:defRPr/>
            </a:pPr>
            <a:r>
              <a:rPr lang="ru-RU" sz="4300" dirty="0">
                <a:latin typeface="Ubuntu" panose="020B0504030602030204" pitchFamily="34" charset="0"/>
              </a:rPr>
              <a:t>ставка рефинансирования Национального банка Республики Беларусь</a:t>
            </a:r>
          </a:p>
        </p:txBody>
      </p:sp>
      <p:pic>
        <p:nvPicPr>
          <p:cNvPr id="16391" name="Рисунок 34" descr="stravita_brandbook_2.2 (2)_ФИНАЛ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1" y="2119313"/>
            <a:ext cx="755650" cy="540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2" name="Рисунок 36" descr="stravita_brandbook_2.2 (2)_ФИНАЛ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1" y="4386263"/>
            <a:ext cx="755650" cy="540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1295400" y="4300538"/>
            <a:ext cx="16560800" cy="2811757"/>
          </a:xfrm>
          <a:prstGeom prst="rect">
            <a:avLst/>
          </a:prstGeom>
        </p:spPr>
        <p:txBody>
          <a:bodyPr lIns="163284" tIns="81642" rIns="163284" bIns="81642">
            <a:spAutoFit/>
          </a:bodyPr>
          <a:lstStyle/>
          <a:p>
            <a:pPr indent="311828" algn="just">
              <a:tabLst>
                <a:tab pos="969501" algn="l"/>
              </a:tabLst>
              <a:defRPr/>
            </a:pPr>
            <a:r>
              <a:rPr lang="ru-RU" sz="4300" b="1" dirty="0">
                <a:solidFill>
                  <a:srgbClr val="005AA5"/>
                </a:solidFill>
                <a:latin typeface="Ubuntu" panose="020B0504030602030204" pitchFamily="34" charset="0"/>
              </a:rPr>
              <a:t>Страховой бонус</a:t>
            </a:r>
          </a:p>
          <a:p>
            <a:pPr>
              <a:tabLst>
                <a:tab pos="969501" algn="l"/>
              </a:tabLst>
              <a:defRPr/>
            </a:pPr>
            <a:r>
              <a:rPr lang="ru-RU" sz="4300" dirty="0">
                <a:latin typeface="Ubuntu" panose="020B0504030602030204" pitchFamily="34" charset="0"/>
              </a:rPr>
              <a:t>дополнительный доход, полученный </a:t>
            </a:r>
            <a:r>
              <a:rPr lang="ru-RU" sz="4300" dirty="0" err="1">
                <a:latin typeface="Ubuntu" panose="020B0504030602030204" pitchFamily="34" charset="0"/>
              </a:rPr>
              <a:t>Стравитой</a:t>
            </a:r>
            <a:r>
              <a:rPr lang="ru-RU" sz="4300" dirty="0">
                <a:latin typeface="Ubuntu" panose="020B0504030602030204" pitchFamily="34" charset="0"/>
              </a:rPr>
              <a:t> от инвестирования  средств и направленный на лицевые счета страхователей в размере не менее 50% 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1295400" y="7217570"/>
            <a:ext cx="16560800" cy="2811757"/>
          </a:xfrm>
          <a:prstGeom prst="rect">
            <a:avLst/>
          </a:prstGeom>
        </p:spPr>
        <p:txBody>
          <a:bodyPr lIns="163284" tIns="81642" rIns="163284" bIns="81642">
            <a:spAutoFit/>
          </a:bodyPr>
          <a:lstStyle/>
          <a:p>
            <a:pPr indent="311828" algn="just">
              <a:tabLst>
                <a:tab pos="969501" algn="l"/>
              </a:tabLst>
              <a:defRPr/>
            </a:pPr>
            <a:r>
              <a:rPr lang="ru-RU" sz="4300" b="1" dirty="0">
                <a:solidFill>
                  <a:srgbClr val="005AA5"/>
                </a:solidFill>
                <a:latin typeface="Ubuntu" panose="020B0504030602030204" pitchFamily="34" charset="0"/>
              </a:rPr>
              <a:t>Расходы на ведение дела</a:t>
            </a:r>
          </a:p>
          <a:p>
            <a:pPr algn="just">
              <a:tabLst>
                <a:tab pos="969501" algn="l"/>
              </a:tabLst>
              <a:defRPr/>
            </a:pPr>
            <a:r>
              <a:rPr lang="ru-RU" sz="4300" dirty="0">
                <a:latin typeface="Ubuntu" panose="020B0504030602030204" pitchFamily="34" charset="0"/>
              </a:rPr>
              <a:t>размер отчислений, удержанных </a:t>
            </a:r>
            <a:r>
              <a:rPr lang="ru-RU" sz="4300" dirty="0" err="1">
                <a:latin typeface="Ubuntu" panose="020B0504030602030204" pitchFamily="34" charset="0"/>
              </a:rPr>
              <a:t>Стравитой</a:t>
            </a:r>
            <a:r>
              <a:rPr lang="ru-RU" sz="4300" dirty="0">
                <a:latin typeface="Ubuntu" panose="020B0504030602030204" pitchFamily="34" charset="0"/>
              </a:rPr>
              <a:t> с каждого страхового взноса. Определяется постановлением Совета Министров Республики Беларусь</a:t>
            </a:r>
          </a:p>
        </p:txBody>
      </p:sp>
      <p:pic>
        <p:nvPicPr>
          <p:cNvPr id="16395" name="Рисунок 39" descr="Логотип 130_130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6701" y="9139238"/>
            <a:ext cx="100965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396" name="Рисунок 12" descr="stravita_brandbook_2.2 (2)_ФИНАЛ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1" y="7410451"/>
            <a:ext cx="755650" cy="540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279060091"/>
      </p:ext>
    </p:extLst>
  </p:cSld>
  <p:clrMapOvr>
    <a:masterClrMapping/>
  </p:clrMapOvr>
  <p:transition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-3176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3176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0484" name="Рисунок 15" descr="элементы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8500" y="1"/>
            <a:ext cx="10795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485" name="Прямоугольник 24"/>
          <p:cNvSpPr>
            <a:spLocks noChangeArrowheads="1"/>
          </p:cNvSpPr>
          <p:nvPr/>
        </p:nvSpPr>
        <p:spPr bwMode="auto">
          <a:xfrm>
            <a:off x="358776" y="500063"/>
            <a:ext cx="16417924" cy="37196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/>
          <a:p>
            <a:pPr eaLnBrk="1" hangingPunct="1"/>
            <a:r>
              <a:rPr lang="ru-RU" altLang="ru-RU" sz="3600" b="1">
                <a:solidFill>
                  <a:schemeClr val="bg1"/>
                </a:solidFill>
                <a:latin typeface="Ubuntu" pitchFamily="34" charset="0"/>
              </a:rPr>
              <a:t>ИЗМЕНЕНИЯ ПО ДОГОВОРУ СТРАХОВАНИЯ</a:t>
            </a:r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r>
              <a:rPr lang="ru-RU" altLang="ru-RU" sz="3900">
                <a:solidFill>
                  <a:srgbClr val="005AA5"/>
                </a:solidFill>
                <a:latin typeface="Ubuntu" pitchFamily="34" charset="0"/>
              </a:rPr>
              <a:t> </a:t>
            </a:r>
            <a:r>
              <a:rPr lang="ru-RU" altLang="ru-RU" sz="3900" b="1">
                <a:solidFill>
                  <a:schemeClr val="bg1"/>
                </a:solidFill>
                <a:latin typeface="Ubuntu" pitchFamily="34" charset="0"/>
              </a:rPr>
              <a:t> </a:t>
            </a: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r>
              <a:rPr lang="ru-RU" altLang="ru-RU" sz="3900">
                <a:solidFill>
                  <a:srgbClr val="0054A4"/>
                </a:solidFill>
                <a:latin typeface="Ubuntu" pitchFamily="34" charset="0"/>
              </a:rPr>
              <a:t> </a:t>
            </a:r>
          </a:p>
        </p:txBody>
      </p:sp>
      <p:sp>
        <p:nvSpPr>
          <p:cNvPr id="27" name="Прямоугольник 26"/>
          <p:cNvSpPr/>
          <p:nvPr/>
        </p:nvSpPr>
        <p:spPr>
          <a:xfrm>
            <a:off x="1079500" y="2012157"/>
            <a:ext cx="15840076" cy="2380870"/>
          </a:xfrm>
          <a:prstGeom prst="rect">
            <a:avLst/>
          </a:prstGeom>
        </p:spPr>
        <p:txBody>
          <a:bodyPr lIns="163284" tIns="81642" rIns="163284" bIns="81642">
            <a:spAutoFit/>
          </a:bodyPr>
          <a:lstStyle/>
          <a:p>
            <a:pPr indent="314664">
              <a:buClr>
                <a:srgbClr val="98C000"/>
              </a:buClr>
              <a:buFont typeface="Arial" pitchFamily="34" charset="0"/>
              <a:buChar char="•"/>
              <a:defRPr/>
            </a:pPr>
            <a:r>
              <a:rPr lang="ru-RU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Ubuntu" panose="020B0504030602030204" pitchFamily="34" charset="0"/>
              </a:rPr>
              <a:t>Изменить тариф;</a:t>
            </a:r>
          </a:p>
          <a:p>
            <a:pPr indent="314664">
              <a:buClr>
                <a:srgbClr val="98C000"/>
              </a:buClr>
              <a:buFont typeface="Arial" pitchFamily="34" charset="0"/>
              <a:buChar char="•"/>
              <a:defRPr/>
            </a:pPr>
            <a:r>
              <a:rPr lang="ru-RU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Ubuntu" panose="020B0504030602030204" pitchFamily="34" charset="0"/>
              </a:rPr>
              <a:t>Приостановить (возобновить) уплату взносов;</a:t>
            </a:r>
          </a:p>
          <a:p>
            <a:pPr indent="314664">
              <a:buClr>
                <a:srgbClr val="98C000"/>
              </a:buClr>
              <a:buFont typeface="Arial" pitchFamily="34" charset="0"/>
              <a:buChar char="•"/>
              <a:defRPr/>
            </a:pPr>
            <a:r>
              <a:rPr lang="ru-RU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Ubuntu" panose="020B0504030602030204" pitchFamily="34" charset="0"/>
              </a:rPr>
              <a:t>Дополнить/изменить сведения о работодателе;</a:t>
            </a:r>
          </a:p>
          <a:p>
            <a:pPr indent="314664">
              <a:buClr>
                <a:srgbClr val="98C000"/>
              </a:buClr>
              <a:buFont typeface="Arial" pitchFamily="34" charset="0"/>
              <a:buChar char="•"/>
              <a:defRPr/>
            </a:pPr>
            <a:r>
              <a:rPr lang="ru-RU" sz="3600" dirty="0">
                <a:solidFill>
                  <a:schemeClr val="tx1">
                    <a:lumMod val="85000"/>
                    <a:lumOff val="15000"/>
                  </a:schemeClr>
                </a:solidFill>
                <a:latin typeface="Ubuntu" panose="020B0504030602030204" pitchFamily="34" charset="0"/>
              </a:rPr>
              <a:t>Изменить персональные данные/ способ взаимодействия.</a:t>
            </a:r>
          </a:p>
        </p:txBody>
      </p:sp>
      <p:pic>
        <p:nvPicPr>
          <p:cNvPr id="20487" name="Рисунок 29" descr="Логотип 130_13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6701" y="9139238"/>
            <a:ext cx="100965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8" name="Рисунок 13" descr="Гомель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0226" y="4712495"/>
            <a:ext cx="2016124" cy="32361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89" name="Рисунок 13" descr="Логотип 130_13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5601" y="4712495"/>
            <a:ext cx="1876426" cy="14025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490" name="Рисунок 15" descr="Гомель2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9851" y="6655595"/>
            <a:ext cx="2308226" cy="18359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Стрелка вправо 12"/>
          <p:cNvSpPr/>
          <p:nvPr/>
        </p:nvSpPr>
        <p:spPr>
          <a:xfrm>
            <a:off x="5039544" y="5575548"/>
            <a:ext cx="8208912" cy="432048"/>
          </a:xfrm>
          <a:prstGeom prst="rightArrow">
            <a:avLst/>
          </a:prstGeom>
          <a:solidFill>
            <a:srgbClr val="98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0494" name="Прямоугольник 13"/>
          <p:cNvSpPr>
            <a:spLocks noChangeArrowheads="1"/>
          </p:cNvSpPr>
          <p:nvPr/>
        </p:nvSpPr>
        <p:spPr bwMode="auto">
          <a:xfrm>
            <a:off x="3908426" y="5143500"/>
            <a:ext cx="10474324" cy="6111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/>
          <a:p>
            <a:pPr algn="ctr" eaLnBrk="1" hangingPunct="1"/>
            <a:r>
              <a:rPr lang="ru-RU" altLang="ru-RU" sz="2900" b="1">
                <a:solidFill>
                  <a:srgbClr val="005AA5"/>
                </a:solidFill>
                <a:latin typeface="Ubuntu" pitchFamily="34" charset="0"/>
              </a:rPr>
              <a:t>1. вносит изменения по договору в Стравите</a:t>
            </a:r>
          </a:p>
        </p:txBody>
      </p:sp>
      <p:sp>
        <p:nvSpPr>
          <p:cNvPr id="20495" name="Прямоугольник 14"/>
          <p:cNvSpPr>
            <a:spLocks noChangeArrowheads="1"/>
          </p:cNvSpPr>
          <p:nvPr/>
        </p:nvSpPr>
        <p:spPr bwMode="auto">
          <a:xfrm>
            <a:off x="4572000" y="6438900"/>
            <a:ext cx="9144000" cy="10574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/>
          <a:p>
            <a:pPr algn="ctr" eaLnBrk="1" hangingPunct="1"/>
            <a:r>
              <a:rPr lang="ru-RU" altLang="ru-RU" sz="2900" b="1">
                <a:solidFill>
                  <a:srgbClr val="005AA5"/>
                </a:solidFill>
                <a:latin typeface="Ubuntu" pitchFamily="34" charset="0"/>
              </a:rPr>
              <a:t>2. информирует Работодателя об изменениях, проведенных по договору</a:t>
            </a:r>
          </a:p>
        </p:txBody>
      </p:sp>
      <p:sp>
        <p:nvSpPr>
          <p:cNvPr id="16" name="Стрелка вправо 15"/>
          <p:cNvSpPr/>
          <p:nvPr/>
        </p:nvSpPr>
        <p:spPr>
          <a:xfrm>
            <a:off x="5039544" y="7303740"/>
            <a:ext cx="8208912" cy="432048"/>
          </a:xfrm>
          <a:prstGeom prst="rightArrow">
            <a:avLst/>
          </a:prstGeom>
          <a:solidFill>
            <a:srgbClr val="98C000"/>
          </a:solidFill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 eaLnBrk="1" hangingPunct="1">
              <a:defRPr/>
            </a:pPr>
            <a:endParaRPr lang="ru-RU"/>
          </a:p>
        </p:txBody>
      </p:sp>
      <p:sp>
        <p:nvSpPr>
          <p:cNvPr id="20499" name="TextBox 19"/>
          <p:cNvSpPr txBox="1">
            <a:spLocks noChangeArrowheads="1"/>
          </p:cNvSpPr>
          <p:nvPr/>
        </p:nvSpPr>
        <p:spPr bwMode="auto">
          <a:xfrm>
            <a:off x="1222377" y="8060532"/>
            <a:ext cx="2943421" cy="657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3284" tIns="81642" rIns="163284" bIns="81642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b="1">
                <a:solidFill>
                  <a:srgbClr val="005AA5"/>
                </a:solidFill>
                <a:latin typeface="Ubuntu" pitchFamily="34" charset="0"/>
              </a:rPr>
              <a:t>ГРАЖДАНИН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01506998"/>
      </p:ext>
    </p:extLst>
  </p:cSld>
  <p:clrMapOvr>
    <a:masterClrMapping/>
  </p:clrMapOvr>
  <p:transition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-3176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3176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2532" name="Рисунок 15" descr="элементы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8500" y="1"/>
            <a:ext cx="10795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3" name="Прямоугольник 24"/>
          <p:cNvSpPr>
            <a:spLocks noChangeArrowheads="1"/>
          </p:cNvSpPr>
          <p:nvPr/>
        </p:nvSpPr>
        <p:spPr bwMode="auto">
          <a:xfrm>
            <a:off x="358776" y="500063"/>
            <a:ext cx="16417924" cy="431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/>
          <a:p>
            <a:pPr eaLnBrk="1" hangingPunct="1"/>
            <a:r>
              <a:rPr lang="ru-RU" altLang="ru-RU" sz="3600" b="1">
                <a:solidFill>
                  <a:schemeClr val="bg1"/>
                </a:solidFill>
                <a:latin typeface="Ubuntu" pitchFamily="34" charset="0"/>
              </a:rPr>
              <a:t>ПОРЯДОК ВЫПЛАТЫ ДОПОЛНИТЕЛЬНОЙ НАКОПИТЕЛЬНОЙ ПЕНСИИ</a:t>
            </a: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r>
              <a:rPr lang="ru-RU" altLang="ru-RU" sz="3900">
                <a:solidFill>
                  <a:srgbClr val="005AA5"/>
                </a:solidFill>
                <a:latin typeface="Ubuntu" pitchFamily="34" charset="0"/>
              </a:rPr>
              <a:t> </a:t>
            </a:r>
            <a:r>
              <a:rPr lang="ru-RU" altLang="ru-RU" sz="3900" b="1">
                <a:solidFill>
                  <a:schemeClr val="bg1"/>
                </a:solidFill>
                <a:latin typeface="Ubuntu" pitchFamily="34" charset="0"/>
              </a:rPr>
              <a:t> </a:t>
            </a: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r>
              <a:rPr lang="ru-RU" altLang="ru-RU" sz="3900">
                <a:solidFill>
                  <a:srgbClr val="0054A4"/>
                </a:solidFill>
                <a:latin typeface="Ubuntu" pitchFamily="34" charset="0"/>
              </a:rPr>
              <a:t> </a:t>
            </a:r>
          </a:p>
        </p:txBody>
      </p:sp>
      <p:sp>
        <p:nvSpPr>
          <p:cNvPr id="34" name="Прямоугольник 33"/>
          <p:cNvSpPr/>
          <p:nvPr/>
        </p:nvSpPr>
        <p:spPr>
          <a:xfrm>
            <a:off x="1276350" y="2336007"/>
            <a:ext cx="16563976" cy="1488318"/>
          </a:xfrm>
          <a:prstGeom prst="rect">
            <a:avLst/>
          </a:prstGeom>
        </p:spPr>
        <p:txBody>
          <a:bodyPr lIns="163284" tIns="81642" rIns="163284" bIns="81642">
            <a:spAutoFit/>
          </a:bodyPr>
          <a:lstStyle/>
          <a:p>
            <a:pPr indent="311828" algn="just">
              <a:tabLst>
                <a:tab pos="969501" algn="l"/>
              </a:tabLst>
              <a:defRPr/>
            </a:pPr>
            <a:r>
              <a:rPr lang="ru-RU" sz="4300" b="1" dirty="0">
                <a:solidFill>
                  <a:srgbClr val="005AA5"/>
                </a:solidFill>
                <a:latin typeface="Ubuntu" panose="020B0504030602030204" pitchFamily="34" charset="0"/>
              </a:rPr>
              <a:t>Срок выплаты пенсии</a:t>
            </a:r>
            <a:endParaRPr lang="en-US" sz="4300" b="1" dirty="0">
              <a:solidFill>
                <a:srgbClr val="005AA5"/>
              </a:solidFill>
              <a:latin typeface="Ubuntu" panose="020B0504030602030204" pitchFamily="34" charset="0"/>
            </a:endParaRPr>
          </a:p>
          <a:p>
            <a:pPr algn="just">
              <a:tabLst>
                <a:tab pos="969501" algn="l"/>
              </a:tabLst>
              <a:defRPr/>
            </a:pPr>
            <a:r>
              <a:rPr lang="ru-RU" sz="4300" dirty="0">
                <a:latin typeface="Ubuntu" panose="020B0504030602030204" pitchFamily="34" charset="0"/>
              </a:rPr>
              <a:t>5 лет / 10 лет</a:t>
            </a:r>
          </a:p>
        </p:txBody>
      </p:sp>
      <p:pic>
        <p:nvPicPr>
          <p:cNvPr id="22535" name="Рисунок 34" descr="stravita_brandbook_2.2 (2)_ФИНАЛ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1" y="2443163"/>
            <a:ext cx="755650" cy="540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6" name="Рисунок 35" descr="stravita_brandbook_2.2 (2)_ФИНАЛ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1" y="5900738"/>
            <a:ext cx="75565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2537" name="Рисунок 36" descr="stravita_brandbook_2.2 (2)_ФИНАЛ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701" y="4279107"/>
            <a:ext cx="755650" cy="540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" name="Прямоугольник 37"/>
          <p:cNvSpPr/>
          <p:nvPr/>
        </p:nvSpPr>
        <p:spPr>
          <a:xfrm>
            <a:off x="1276350" y="4171951"/>
            <a:ext cx="16563976" cy="1488318"/>
          </a:xfrm>
          <a:prstGeom prst="rect">
            <a:avLst/>
          </a:prstGeom>
        </p:spPr>
        <p:txBody>
          <a:bodyPr lIns="163284" tIns="81642" rIns="163284" bIns="81642">
            <a:spAutoFit/>
          </a:bodyPr>
          <a:lstStyle/>
          <a:p>
            <a:pPr indent="311828" algn="just">
              <a:tabLst>
                <a:tab pos="969501" algn="l"/>
              </a:tabLst>
              <a:defRPr/>
            </a:pPr>
            <a:r>
              <a:rPr lang="ru-RU" sz="4300" b="1" dirty="0">
                <a:solidFill>
                  <a:srgbClr val="0054A4"/>
                </a:solidFill>
                <a:latin typeface="Ubuntu" pitchFamily="34" charset="0"/>
              </a:rPr>
              <a:t>Периодичность выплаты пенсии</a:t>
            </a:r>
          </a:p>
          <a:p>
            <a:pPr algn="just">
              <a:tabLst>
                <a:tab pos="969501" algn="l"/>
              </a:tabLst>
              <a:defRPr/>
            </a:pPr>
            <a:r>
              <a:rPr lang="ru-RU" sz="4300" dirty="0">
                <a:latin typeface="Ubuntu" panose="020B0504030602030204" pitchFamily="34" charset="0"/>
              </a:rPr>
              <a:t>ежемесячно равными долями</a:t>
            </a:r>
          </a:p>
        </p:txBody>
      </p:sp>
      <p:sp>
        <p:nvSpPr>
          <p:cNvPr id="39" name="Прямоугольник 38"/>
          <p:cNvSpPr/>
          <p:nvPr/>
        </p:nvSpPr>
        <p:spPr>
          <a:xfrm>
            <a:off x="1276350" y="5791200"/>
            <a:ext cx="16563976" cy="2150037"/>
          </a:xfrm>
          <a:prstGeom prst="rect">
            <a:avLst/>
          </a:prstGeom>
        </p:spPr>
        <p:txBody>
          <a:bodyPr lIns="163284" tIns="81642" rIns="163284" bIns="81642">
            <a:spAutoFit/>
          </a:bodyPr>
          <a:lstStyle/>
          <a:p>
            <a:pPr indent="311828" algn="just">
              <a:tabLst>
                <a:tab pos="969501" algn="l"/>
              </a:tabLst>
              <a:defRPr/>
            </a:pPr>
            <a:r>
              <a:rPr lang="ru-RU" sz="4300" b="1" dirty="0">
                <a:solidFill>
                  <a:srgbClr val="005AA5"/>
                </a:solidFill>
                <a:latin typeface="Ubuntu" panose="020B0504030602030204" pitchFamily="34" charset="0"/>
              </a:rPr>
              <a:t>Доход</a:t>
            </a:r>
          </a:p>
          <a:p>
            <a:pPr>
              <a:tabLst>
                <a:tab pos="969501" algn="l"/>
              </a:tabLst>
              <a:defRPr/>
            </a:pPr>
            <a:r>
              <a:rPr lang="ru-RU" sz="4300" dirty="0">
                <a:latin typeface="Ubuntu" panose="020B0504030602030204" pitchFamily="34" charset="0"/>
              </a:rPr>
              <a:t>начисляется</a:t>
            </a:r>
            <a:r>
              <a:rPr lang="ru-RU" sz="4300" b="1" dirty="0">
                <a:solidFill>
                  <a:srgbClr val="005AA5"/>
                </a:solidFill>
                <a:latin typeface="Ubuntu" panose="020B0504030602030204" pitchFamily="34" charset="0"/>
              </a:rPr>
              <a:t> </a:t>
            </a:r>
            <a:r>
              <a:rPr lang="ru-RU" sz="4300" dirty="0">
                <a:latin typeface="Ubuntu" panose="020B0504030602030204" pitchFamily="34" charset="0"/>
              </a:rPr>
              <a:t>на этапе выплаты дополнительной накопительной пенсии </a:t>
            </a:r>
          </a:p>
        </p:txBody>
      </p:sp>
      <p:pic>
        <p:nvPicPr>
          <p:cNvPr id="22540" name="Рисунок 12" descr="Логотип 130_130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6701" y="9139238"/>
            <a:ext cx="100965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164514007"/>
      </p:ext>
    </p:extLst>
  </p:cSld>
  <p:clrMapOvr>
    <a:masterClrMapping/>
  </p:clrMapOvr>
  <p:transition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-3176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3176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4580" name="Рисунок 15" descr="элементы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8500" y="1"/>
            <a:ext cx="10795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4581" name="Прямоугольник 24"/>
          <p:cNvSpPr>
            <a:spLocks noChangeArrowheads="1"/>
          </p:cNvSpPr>
          <p:nvPr/>
        </p:nvSpPr>
        <p:spPr bwMode="auto">
          <a:xfrm>
            <a:off x="358776" y="-38100"/>
            <a:ext cx="16417924" cy="54278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/>
          <a:p>
            <a:pPr eaLnBrk="1" hangingPunct="1"/>
            <a:r>
              <a:rPr lang="ru-RU" altLang="ru-RU" sz="3600" b="1" dirty="0">
                <a:solidFill>
                  <a:schemeClr val="bg1"/>
                </a:solidFill>
                <a:latin typeface="Ubuntu" pitchFamily="34" charset="0"/>
              </a:rPr>
              <a:t>ВЫПЛАТА ПО ДОГОВОРУ</a:t>
            </a:r>
          </a:p>
          <a:p>
            <a:pPr eaLnBrk="1" hangingPunct="1"/>
            <a:r>
              <a:rPr lang="ru-RU" altLang="ru-RU" sz="3600" b="1" dirty="0">
                <a:solidFill>
                  <a:schemeClr val="bg1"/>
                </a:solidFill>
                <a:latin typeface="Ubuntu" pitchFamily="34" charset="0"/>
              </a:rPr>
              <a:t>ДОБРОВОЛЬНОГО СТРАХОВАНИЯ ДОПОЛНИТЕЛЬНОЙ  НАКОПИТЕЛЬНОЙ ПЕНСИИ </a:t>
            </a:r>
          </a:p>
          <a:p>
            <a:pPr eaLnBrk="1" hangingPunct="1"/>
            <a:endParaRPr lang="ru-RU" altLang="ru-RU" sz="3900" dirty="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r>
              <a:rPr lang="ru-RU" altLang="ru-RU" sz="3900" dirty="0">
                <a:solidFill>
                  <a:srgbClr val="005AA5"/>
                </a:solidFill>
                <a:latin typeface="Ubuntu" pitchFamily="34" charset="0"/>
              </a:rPr>
              <a:t> </a:t>
            </a:r>
            <a:r>
              <a:rPr lang="ru-RU" altLang="ru-RU" sz="3900" b="1" dirty="0">
                <a:solidFill>
                  <a:schemeClr val="bg1"/>
                </a:solidFill>
                <a:latin typeface="Ubuntu" pitchFamily="34" charset="0"/>
              </a:rPr>
              <a:t> </a:t>
            </a:r>
          </a:p>
          <a:p>
            <a:pPr eaLnBrk="1" hangingPunct="1"/>
            <a:endParaRPr lang="ru-RU" altLang="ru-RU" sz="3900" dirty="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 dirty="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 dirty="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r>
              <a:rPr lang="ru-RU" altLang="ru-RU" sz="3900" dirty="0">
                <a:solidFill>
                  <a:srgbClr val="0054A4"/>
                </a:solidFill>
                <a:latin typeface="Ubuntu" pitchFamily="34" charset="0"/>
              </a:rPr>
              <a:t> </a:t>
            </a:r>
          </a:p>
        </p:txBody>
      </p:sp>
      <p:pic>
        <p:nvPicPr>
          <p:cNvPr id="24583" name="Рисунок 26" descr="Логотип 130_13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6701" y="9139238"/>
            <a:ext cx="100965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1" y="1688307"/>
            <a:ext cx="15368588" cy="7984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71490554"/>
      </p:ext>
    </p:extLst>
  </p:cSld>
  <p:clrMapOvr>
    <a:masterClrMapping/>
  </p:clrMapOvr>
  <p:transition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-3176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3176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6628" name="Рисунок 15" descr="элементы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8500" y="1"/>
            <a:ext cx="10795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" name="TextBox 22"/>
          <p:cNvSpPr txBox="1"/>
          <p:nvPr/>
        </p:nvSpPr>
        <p:spPr>
          <a:xfrm>
            <a:off x="647700" y="2012157"/>
            <a:ext cx="16995776" cy="4042863"/>
          </a:xfrm>
          <a:prstGeom prst="rect">
            <a:avLst/>
          </a:prstGeom>
          <a:noFill/>
        </p:spPr>
        <p:txBody>
          <a:bodyPr lIns="163284" tIns="81642" rIns="163284" bIns="81642">
            <a:spAutoFit/>
          </a:bodyPr>
          <a:lstStyle/>
          <a:p>
            <a:pPr>
              <a:buClr>
                <a:srgbClr val="98C000"/>
              </a:buClr>
              <a:defRPr/>
            </a:pPr>
            <a:r>
              <a:rPr lang="ru-RU" sz="3600" b="1" dirty="0">
                <a:solidFill>
                  <a:srgbClr val="005AA5"/>
                </a:solidFill>
                <a:latin typeface="Ubuntu" panose="020B0504030602030204" pitchFamily="34" charset="0"/>
              </a:rPr>
              <a:t>В случае смерти страхователя: </a:t>
            </a:r>
          </a:p>
          <a:p>
            <a:pPr>
              <a:buClr>
                <a:srgbClr val="98C000"/>
              </a:buClr>
              <a:defRPr/>
            </a:pPr>
            <a:endParaRPr lang="ru-RU" sz="3600" b="1" dirty="0">
              <a:solidFill>
                <a:srgbClr val="005AA5"/>
              </a:solidFill>
              <a:latin typeface="Ubuntu" panose="020B0504030602030204" pitchFamily="34" charset="0"/>
            </a:endParaRPr>
          </a:p>
          <a:p>
            <a:pPr indent="649170">
              <a:buClr>
                <a:srgbClr val="98C000"/>
              </a:buClr>
              <a:defRPr/>
            </a:pPr>
            <a:r>
              <a:rPr lang="ru-RU" sz="3600" dirty="0">
                <a:latin typeface="Ubuntu" panose="020B0504030602030204" pitchFamily="34" charset="0"/>
              </a:rPr>
              <a:t>До достижения общеустановленного пенсионного возраста – наследникам выплачивается выкупная сумма*;</a:t>
            </a:r>
          </a:p>
          <a:p>
            <a:pPr indent="649170">
              <a:buClr>
                <a:srgbClr val="98C000"/>
              </a:buClr>
              <a:defRPr/>
            </a:pPr>
            <a:endParaRPr lang="ru-RU" sz="3600" dirty="0">
              <a:latin typeface="Ubuntu" panose="020B0504030602030204" pitchFamily="34" charset="0"/>
            </a:endParaRPr>
          </a:p>
          <a:p>
            <a:pPr indent="649170">
              <a:buClr>
                <a:srgbClr val="98C000"/>
              </a:buClr>
              <a:defRPr/>
            </a:pPr>
            <a:r>
              <a:rPr lang="ru-RU" sz="3600" dirty="0">
                <a:latin typeface="Ubuntu" panose="020B0504030602030204" pitchFamily="34" charset="0"/>
              </a:rPr>
              <a:t>После достижения общеустановленного пенсионного возраста – наследникам выплачивается остаток неполученной дополнительной пенсии. </a:t>
            </a:r>
          </a:p>
        </p:txBody>
      </p:sp>
      <p:pic>
        <p:nvPicPr>
          <p:cNvPr id="26630" name="Рисунок 23" descr="stravita_brandbook_2.2 (2)_ФИНАЛ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7" y="2983707"/>
            <a:ext cx="755650" cy="540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Рисунок 25" descr="stravita_brandbook_2.2 (2)_ФИНАЛ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0577" y="4279107"/>
            <a:ext cx="755650" cy="540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2" name="Прямоугольник 9"/>
          <p:cNvSpPr>
            <a:spLocks noChangeArrowheads="1"/>
          </p:cNvSpPr>
          <p:nvPr/>
        </p:nvSpPr>
        <p:spPr bwMode="auto">
          <a:xfrm>
            <a:off x="358776" y="500063"/>
            <a:ext cx="16417924" cy="431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/>
          <a:p>
            <a:pPr eaLnBrk="1" hangingPunct="1"/>
            <a:r>
              <a:rPr lang="ru-RU" altLang="ru-RU" sz="3600" b="1">
                <a:solidFill>
                  <a:schemeClr val="bg1"/>
                </a:solidFill>
                <a:latin typeface="Ubuntu" pitchFamily="34" charset="0"/>
              </a:rPr>
              <a:t>ДОПОЛНИТЕЛЬНАЯ НАКОПИТЕЛЬНАЯ ПЕНСИЯ НАСЛЕДУЕТСЯ </a:t>
            </a: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r>
              <a:rPr lang="ru-RU" altLang="ru-RU" sz="3900">
                <a:solidFill>
                  <a:srgbClr val="005AA5"/>
                </a:solidFill>
                <a:latin typeface="Ubuntu" pitchFamily="34" charset="0"/>
              </a:rPr>
              <a:t> </a:t>
            </a:r>
            <a:r>
              <a:rPr lang="ru-RU" altLang="ru-RU" sz="3900" b="1">
                <a:solidFill>
                  <a:schemeClr val="bg1"/>
                </a:solidFill>
                <a:latin typeface="Ubuntu" pitchFamily="34" charset="0"/>
              </a:rPr>
              <a:t> </a:t>
            </a: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r>
              <a:rPr lang="ru-RU" altLang="ru-RU" sz="3900">
                <a:solidFill>
                  <a:srgbClr val="0054A4"/>
                </a:solidFill>
                <a:latin typeface="Ubuntu" pitchFamily="34" charset="0"/>
              </a:rPr>
              <a:t> </a:t>
            </a:r>
          </a:p>
        </p:txBody>
      </p:sp>
      <p:sp>
        <p:nvSpPr>
          <p:cNvPr id="26633" name="Прямоугольник 16"/>
          <p:cNvSpPr>
            <a:spLocks noChangeArrowheads="1"/>
          </p:cNvSpPr>
          <p:nvPr/>
        </p:nvSpPr>
        <p:spPr bwMode="auto">
          <a:xfrm>
            <a:off x="647700" y="6115051"/>
            <a:ext cx="17284700" cy="1272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/>
          <a:p>
            <a:pPr eaLnBrk="1" hangingPunct="1"/>
            <a:r>
              <a:rPr lang="ru-RU" altLang="ru-RU" sz="3600" b="1">
                <a:solidFill>
                  <a:srgbClr val="005AA5"/>
                </a:solidFill>
                <a:latin typeface="Ubuntu" pitchFamily="34" charset="0"/>
              </a:rPr>
              <a:t>В случае установления страхователю инвалидности </a:t>
            </a:r>
            <a:r>
              <a:rPr lang="en-US" altLang="ru-RU" sz="3600" b="1">
                <a:solidFill>
                  <a:srgbClr val="005AA5"/>
                </a:solidFill>
                <a:latin typeface="Ubuntu" pitchFamily="34" charset="0"/>
              </a:rPr>
              <a:t>I</a:t>
            </a:r>
            <a:r>
              <a:rPr lang="ru-RU" altLang="ru-RU" sz="3600" b="1">
                <a:solidFill>
                  <a:srgbClr val="005AA5"/>
                </a:solidFill>
                <a:latin typeface="Ubuntu" pitchFamily="34" charset="0"/>
              </a:rPr>
              <a:t> /</a:t>
            </a:r>
            <a:r>
              <a:rPr lang="en-US" altLang="ru-RU" sz="3600" b="1">
                <a:solidFill>
                  <a:srgbClr val="005AA5"/>
                </a:solidFill>
                <a:latin typeface="Ubuntu" pitchFamily="34" charset="0"/>
              </a:rPr>
              <a:t> II</a:t>
            </a:r>
            <a:r>
              <a:rPr lang="ru-RU" altLang="ru-RU" sz="3600" b="1">
                <a:solidFill>
                  <a:srgbClr val="005AA5"/>
                </a:solidFill>
                <a:latin typeface="Ubuntu" pitchFamily="34" charset="0"/>
              </a:rPr>
              <a:t> группы</a:t>
            </a:r>
            <a:r>
              <a:rPr lang="ru-RU" altLang="ru-RU" sz="3600">
                <a:solidFill>
                  <a:srgbClr val="005AA5"/>
                </a:solidFill>
                <a:latin typeface="Ubuntu" pitchFamily="34" charset="0"/>
              </a:rPr>
              <a:t> </a:t>
            </a:r>
            <a:r>
              <a:rPr lang="ru-RU" altLang="ru-RU" sz="3600">
                <a:latin typeface="Ubuntu" pitchFamily="34" charset="0"/>
              </a:rPr>
              <a:t>–страхователю выплачивается выкупная сумма</a:t>
            </a:r>
            <a:r>
              <a:rPr lang="en-US" altLang="ru-RU" sz="3600">
                <a:latin typeface="Ubuntu" pitchFamily="34" charset="0"/>
              </a:rPr>
              <a:t>.</a:t>
            </a:r>
            <a:endParaRPr lang="ru-RU" altLang="ru-RU" sz="3600">
              <a:latin typeface="Ubuntu" pitchFamily="34" charset="0"/>
            </a:endParaRPr>
          </a:p>
        </p:txBody>
      </p:sp>
      <p:sp>
        <p:nvSpPr>
          <p:cNvPr id="26634" name="Прямоугольник 17"/>
          <p:cNvSpPr>
            <a:spLocks noChangeArrowheads="1"/>
          </p:cNvSpPr>
          <p:nvPr/>
        </p:nvSpPr>
        <p:spPr bwMode="auto">
          <a:xfrm>
            <a:off x="647701" y="8708233"/>
            <a:ext cx="12523865" cy="657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163284" tIns="81642" rIns="163284" bIns="81642">
            <a:spAutoFit/>
          </a:bodyPr>
          <a:lstStyle/>
          <a:p>
            <a:pPr eaLnBrk="1" hangingPunct="1"/>
            <a:r>
              <a:rPr lang="ru-RU" altLang="ru-RU" sz="3200" b="1" i="1" dirty="0">
                <a:solidFill>
                  <a:srgbClr val="98C000"/>
                </a:solidFill>
                <a:latin typeface="Ubuntu" pitchFamily="34" charset="0"/>
              </a:rPr>
              <a:t>*выкупная сумма </a:t>
            </a:r>
            <a:r>
              <a:rPr lang="ru-RU" altLang="ru-RU" sz="3200" i="1" dirty="0">
                <a:latin typeface="Ubuntu" pitchFamily="34" charset="0"/>
              </a:rPr>
              <a:t>= взносы - расходы на ведение дела + доход</a:t>
            </a:r>
            <a:endParaRPr lang="ru-RU" altLang="ru-RU" sz="3200" dirty="0">
              <a:latin typeface="Ubuntu" pitchFamily="34" charset="0"/>
            </a:endParaRPr>
          </a:p>
        </p:txBody>
      </p:sp>
      <p:pic>
        <p:nvPicPr>
          <p:cNvPr id="26635" name="Рисунок 18" descr="Логотип 130_130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6701" y="9139238"/>
            <a:ext cx="100965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636" name="Прямоугольник 11"/>
          <p:cNvSpPr>
            <a:spLocks noChangeArrowheads="1"/>
          </p:cNvSpPr>
          <p:nvPr/>
        </p:nvSpPr>
        <p:spPr bwMode="auto">
          <a:xfrm>
            <a:off x="647701" y="7412833"/>
            <a:ext cx="17138650" cy="12728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/>
          <a:p>
            <a:pPr algn="just" eaLnBrk="1" hangingPunct="1"/>
            <a:r>
              <a:rPr lang="ru-RU" altLang="ru-RU" sz="3600" b="1">
                <a:solidFill>
                  <a:srgbClr val="0054A4"/>
                </a:solidFill>
                <a:latin typeface="Ubuntu" pitchFamily="34" charset="0"/>
              </a:rPr>
              <a:t>Государство гарантирует </a:t>
            </a:r>
            <a:r>
              <a:rPr lang="ru-RU" altLang="ru-RU" sz="3600">
                <a:latin typeface="Ubuntu" pitchFamily="34" charset="0"/>
              </a:rPr>
              <a:t>выплаты</a:t>
            </a:r>
            <a:r>
              <a:rPr lang="ru-RU" altLang="ru-RU" sz="3600" b="1">
                <a:latin typeface="Ubuntu" pitchFamily="34" charset="0"/>
              </a:rPr>
              <a:t> </a:t>
            </a:r>
            <a:r>
              <a:rPr lang="ru-RU" altLang="ru-RU" sz="3600">
                <a:latin typeface="Ubuntu" pitchFamily="34" charset="0"/>
              </a:rPr>
              <a:t>по программам накопительного страхования пенсий и жизни.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16255095"/>
      </p:ext>
    </p:extLst>
  </p:cSld>
  <p:clrMapOvr>
    <a:masterClrMapping/>
  </p:clrMapOvr>
  <p:transition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-3176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3176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28676" name="Рисунок 15" descr="элементы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8500" y="1"/>
            <a:ext cx="10795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677" name="Прямоугольник 24"/>
          <p:cNvSpPr>
            <a:spLocks noChangeArrowheads="1"/>
          </p:cNvSpPr>
          <p:nvPr/>
        </p:nvSpPr>
        <p:spPr bwMode="auto">
          <a:xfrm>
            <a:off x="358776" y="-38100"/>
            <a:ext cx="16417924" cy="48276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/>
          <a:p>
            <a:pPr eaLnBrk="1" hangingPunct="1"/>
            <a:r>
              <a:rPr lang="ru-RU" altLang="ru-RU" sz="3600" b="1" dirty="0">
                <a:solidFill>
                  <a:schemeClr val="bg1"/>
                </a:solidFill>
                <a:latin typeface="Ubuntu" pitchFamily="34" charset="0"/>
              </a:rPr>
              <a:t>КАК ОФОРМИТЬ ДОГОВОР</a:t>
            </a:r>
          </a:p>
          <a:p>
            <a:pPr eaLnBrk="1" hangingPunct="1"/>
            <a:r>
              <a:rPr lang="ru-RU" altLang="ru-RU" sz="3600" b="1" dirty="0">
                <a:solidFill>
                  <a:schemeClr val="bg1"/>
                </a:solidFill>
                <a:latin typeface="Ubuntu" pitchFamily="34" charset="0"/>
              </a:rPr>
              <a:t>ДОБРОВОЛЬНОГО СТРАХОВАНИЯ ДОПОЛНИТЕЛЬНОЙ  НАКОПИТЕЛЬНОЙ ПЕНСИИ </a:t>
            </a:r>
          </a:p>
          <a:p>
            <a:pPr eaLnBrk="1" hangingPunct="1"/>
            <a:r>
              <a:rPr lang="ru-RU" altLang="ru-RU" sz="3900" dirty="0">
                <a:solidFill>
                  <a:srgbClr val="005AA5"/>
                </a:solidFill>
                <a:latin typeface="Ubuntu" pitchFamily="34" charset="0"/>
              </a:rPr>
              <a:t> </a:t>
            </a:r>
            <a:r>
              <a:rPr lang="ru-RU" altLang="ru-RU" sz="3900" b="1" dirty="0">
                <a:solidFill>
                  <a:schemeClr val="bg1"/>
                </a:solidFill>
                <a:latin typeface="Ubuntu" pitchFamily="34" charset="0"/>
              </a:rPr>
              <a:t> </a:t>
            </a:r>
          </a:p>
          <a:p>
            <a:pPr eaLnBrk="1" hangingPunct="1"/>
            <a:endParaRPr lang="ru-RU" altLang="ru-RU" sz="3900" dirty="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 dirty="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 dirty="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r>
              <a:rPr lang="ru-RU" altLang="ru-RU" sz="3900" dirty="0">
                <a:solidFill>
                  <a:srgbClr val="0054A4"/>
                </a:solidFill>
                <a:latin typeface="Ubuntu" pitchFamily="34" charset="0"/>
              </a:rPr>
              <a:t> </a:t>
            </a:r>
          </a:p>
        </p:txBody>
      </p:sp>
      <p:pic>
        <p:nvPicPr>
          <p:cNvPr id="28678" name="Рисунок 12" descr="Логотип 130_13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6701" y="9139238"/>
            <a:ext cx="100965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742334"/>
            <a:ext cx="15773399" cy="88113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678356229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-3176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0724" name="Рисунок 15" descr="элементы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8500" y="1"/>
            <a:ext cx="10795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5" name="Прямоугольник 24"/>
          <p:cNvSpPr>
            <a:spLocks noChangeArrowheads="1"/>
          </p:cNvSpPr>
          <p:nvPr/>
        </p:nvSpPr>
        <p:spPr bwMode="auto">
          <a:xfrm>
            <a:off x="358776" y="500062"/>
            <a:ext cx="16417924" cy="316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/>
          <a:p>
            <a:pPr eaLnBrk="1" hangingPunct="1"/>
            <a:r>
              <a:rPr lang="ru-RU" altLang="ru-RU" sz="3600" b="1">
                <a:solidFill>
                  <a:schemeClr val="bg1"/>
                </a:solidFill>
                <a:latin typeface="Ubuntu" pitchFamily="34" charset="0"/>
              </a:rPr>
              <a:t>ПРИМЕР</a:t>
            </a:r>
            <a:r>
              <a:rPr lang="ru-RU" altLang="ru-RU" sz="3900">
                <a:solidFill>
                  <a:srgbClr val="005AA5"/>
                </a:solidFill>
                <a:latin typeface="Ubuntu" pitchFamily="34" charset="0"/>
              </a:rPr>
              <a:t> </a:t>
            </a:r>
            <a:r>
              <a:rPr lang="ru-RU" altLang="ru-RU" sz="3900" b="1">
                <a:solidFill>
                  <a:schemeClr val="bg1"/>
                </a:solidFill>
                <a:latin typeface="Ubuntu" pitchFamily="34" charset="0"/>
              </a:rPr>
              <a:t> </a:t>
            </a: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r>
              <a:rPr lang="ru-RU" altLang="ru-RU" sz="3900">
                <a:solidFill>
                  <a:srgbClr val="0054A4"/>
                </a:solidFill>
                <a:latin typeface="Ubuntu" pitchFamily="34" charset="0"/>
              </a:rPr>
              <a:t> </a:t>
            </a:r>
          </a:p>
        </p:txBody>
      </p:sp>
      <p:sp>
        <p:nvSpPr>
          <p:cNvPr id="30726" name="Содержимое 2"/>
          <p:cNvSpPr txBox="1">
            <a:spLocks/>
          </p:cNvSpPr>
          <p:nvPr/>
        </p:nvSpPr>
        <p:spPr bwMode="auto">
          <a:xfrm>
            <a:off x="358776" y="1688307"/>
            <a:ext cx="16992600" cy="1943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/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just" eaLnBrk="1" hangingPunct="1">
              <a:buFont typeface="Arial" charset="0"/>
              <a:buNone/>
            </a:pPr>
            <a:r>
              <a:rPr lang="ru-RU" altLang="ru-RU" sz="2900" b="1" dirty="0">
                <a:solidFill>
                  <a:srgbClr val="005AA5"/>
                </a:solidFill>
                <a:latin typeface="Ubuntu" pitchFamily="34" charset="0"/>
              </a:rPr>
              <a:t>Страхователь </a:t>
            </a:r>
            <a:r>
              <a:rPr lang="ru-RU" altLang="ru-RU" sz="2900" dirty="0">
                <a:latin typeface="Ubuntu" pitchFamily="34" charset="0"/>
              </a:rPr>
              <a:t>–</a:t>
            </a:r>
            <a:r>
              <a:rPr lang="ru-RU" altLang="ru-RU" sz="2900" b="1" dirty="0">
                <a:latin typeface="Ubuntu" pitchFamily="34" charset="0"/>
              </a:rPr>
              <a:t> </a:t>
            </a:r>
            <a:r>
              <a:rPr lang="ru-RU" altLang="ru-RU" sz="2900" dirty="0">
                <a:latin typeface="Ubuntu" pitchFamily="34" charset="0"/>
              </a:rPr>
              <a:t>гражданин, доход которого </a:t>
            </a:r>
            <a:r>
              <a:rPr lang="ru-RU" altLang="ru-RU" sz="2900" b="1" dirty="0">
                <a:latin typeface="Ubuntu" pitchFamily="34" charset="0"/>
              </a:rPr>
              <a:t>2 000</a:t>
            </a:r>
            <a:r>
              <a:rPr lang="ru-RU" altLang="ru-RU" sz="2900" dirty="0">
                <a:latin typeface="Ubuntu" pitchFamily="34" charset="0"/>
              </a:rPr>
              <a:t>* рублей</a:t>
            </a:r>
          </a:p>
          <a:p>
            <a:pPr algn="just" eaLnBrk="1" hangingPunct="1">
              <a:buFont typeface="Arial" charset="0"/>
              <a:buNone/>
            </a:pPr>
            <a:r>
              <a:rPr lang="ru-RU" altLang="ru-RU" sz="2900" b="1" dirty="0">
                <a:solidFill>
                  <a:srgbClr val="005AA5"/>
                </a:solidFill>
                <a:latin typeface="Ubuntu" pitchFamily="34" charset="0"/>
              </a:rPr>
              <a:t>Страховой тариф </a:t>
            </a:r>
            <a:r>
              <a:rPr lang="ru-RU" altLang="ru-RU" sz="2900" dirty="0">
                <a:latin typeface="Ubuntu" pitchFamily="34" charset="0"/>
              </a:rPr>
              <a:t>–</a:t>
            </a:r>
            <a:r>
              <a:rPr lang="ru-RU" altLang="ru-RU" sz="2900" dirty="0">
                <a:solidFill>
                  <a:srgbClr val="005AA5"/>
                </a:solidFill>
                <a:latin typeface="Ubuntu" pitchFamily="34" charset="0"/>
              </a:rPr>
              <a:t> </a:t>
            </a:r>
            <a:r>
              <a:rPr lang="ru-RU" altLang="ru-RU" sz="2900" b="1" dirty="0">
                <a:latin typeface="Ubuntu" pitchFamily="34" charset="0"/>
              </a:rPr>
              <a:t>3 % + 3 %</a:t>
            </a:r>
          </a:p>
          <a:p>
            <a:pPr algn="just" eaLnBrk="1" hangingPunct="1"/>
            <a:r>
              <a:rPr lang="ru-RU" altLang="ru-RU" sz="2900" b="1" dirty="0">
                <a:solidFill>
                  <a:srgbClr val="005AA5"/>
                </a:solidFill>
                <a:latin typeface="Ubuntu" pitchFamily="34" charset="0"/>
              </a:rPr>
              <a:t>Страховой взнос страхователя</a:t>
            </a:r>
            <a:r>
              <a:rPr lang="ru-RU" altLang="ru-RU" sz="2900" b="1" dirty="0">
                <a:latin typeface="Ubuntu" pitchFamily="34" charset="0"/>
              </a:rPr>
              <a:t> </a:t>
            </a:r>
            <a:r>
              <a:rPr lang="ru-RU" altLang="ru-RU" sz="2900" dirty="0">
                <a:latin typeface="Ubuntu" pitchFamily="34" charset="0"/>
              </a:rPr>
              <a:t>–</a:t>
            </a:r>
            <a:r>
              <a:rPr lang="ru-RU" altLang="ru-RU" sz="2900" dirty="0">
                <a:solidFill>
                  <a:srgbClr val="005AA5"/>
                </a:solidFill>
                <a:latin typeface="Ubuntu" pitchFamily="34" charset="0"/>
              </a:rPr>
              <a:t> </a:t>
            </a:r>
            <a:r>
              <a:rPr lang="ru-RU" altLang="ru-RU" sz="2900" b="1" dirty="0">
                <a:latin typeface="Ubuntu" pitchFamily="34" charset="0"/>
              </a:rPr>
              <a:t>60 </a:t>
            </a:r>
            <a:r>
              <a:rPr lang="en-US" altLang="ru-RU" sz="2900" b="1" dirty="0">
                <a:latin typeface="Ubuntu" pitchFamily="34" charset="0"/>
              </a:rPr>
              <a:t>BYN</a:t>
            </a:r>
            <a:r>
              <a:rPr lang="ru-RU" altLang="ru-RU" sz="2900" b="1" dirty="0">
                <a:latin typeface="Ubuntu" pitchFamily="34" charset="0"/>
              </a:rPr>
              <a:t> </a:t>
            </a:r>
          </a:p>
          <a:p>
            <a:pPr algn="just" eaLnBrk="1" hangingPunct="1">
              <a:buFont typeface="Arial" charset="0"/>
              <a:buNone/>
            </a:pPr>
            <a:r>
              <a:rPr lang="ru-RU" altLang="ru-RU" sz="2900" b="1" dirty="0">
                <a:solidFill>
                  <a:srgbClr val="005AA5"/>
                </a:solidFill>
                <a:latin typeface="Ubuntu" pitchFamily="34" charset="0"/>
              </a:rPr>
              <a:t>Норма доходности </a:t>
            </a:r>
            <a:r>
              <a:rPr lang="ru-RU" altLang="ru-RU" sz="2900" dirty="0">
                <a:latin typeface="Ubuntu" pitchFamily="34" charset="0"/>
              </a:rPr>
              <a:t>–</a:t>
            </a:r>
            <a:r>
              <a:rPr lang="ru-RU" altLang="ru-RU" sz="2900" b="1" dirty="0">
                <a:solidFill>
                  <a:srgbClr val="005AA5"/>
                </a:solidFill>
                <a:latin typeface="Ubuntu" pitchFamily="34" charset="0"/>
              </a:rPr>
              <a:t> </a:t>
            </a:r>
            <a:r>
              <a:rPr lang="ru-RU" altLang="ru-RU" sz="2900" dirty="0">
                <a:latin typeface="Ubuntu" pitchFamily="34" charset="0"/>
              </a:rPr>
              <a:t>ставка рефинансирования НБ РБ</a:t>
            </a:r>
            <a:r>
              <a:rPr lang="ru-RU" altLang="ru-RU" sz="2900" dirty="0">
                <a:solidFill>
                  <a:srgbClr val="005AA5"/>
                </a:solidFill>
                <a:latin typeface="Ubuntu" pitchFamily="34" charset="0"/>
              </a:rPr>
              <a:t> </a:t>
            </a:r>
            <a:r>
              <a:rPr lang="ru-RU" altLang="ru-RU" sz="2900" dirty="0">
                <a:latin typeface="Ubuntu" pitchFamily="34" charset="0"/>
              </a:rPr>
              <a:t>–</a:t>
            </a:r>
            <a:r>
              <a:rPr lang="ru-RU" altLang="ru-RU" sz="2900" b="1" dirty="0">
                <a:latin typeface="Ubuntu" pitchFamily="34" charset="0"/>
              </a:rPr>
              <a:t> 9,5 %</a:t>
            </a:r>
          </a:p>
          <a:p>
            <a:pPr algn="just" eaLnBrk="1" hangingPunct="1">
              <a:buFont typeface="Arial" charset="0"/>
              <a:buNone/>
            </a:pPr>
            <a:r>
              <a:rPr lang="ru-RU" altLang="ru-RU" sz="2900" b="1" dirty="0">
                <a:solidFill>
                  <a:srgbClr val="005AA5"/>
                </a:solidFill>
                <a:latin typeface="Ubuntu" pitchFamily="34" charset="0"/>
              </a:rPr>
              <a:t>Расходы на ведение дела </a:t>
            </a:r>
            <a:r>
              <a:rPr lang="ru-RU" altLang="ru-RU" sz="2900" dirty="0">
                <a:latin typeface="Ubuntu" pitchFamily="34" charset="0"/>
              </a:rPr>
              <a:t>–</a:t>
            </a:r>
            <a:r>
              <a:rPr lang="ru-RU" altLang="ru-RU" sz="2900" b="1" dirty="0">
                <a:solidFill>
                  <a:srgbClr val="005AA5"/>
                </a:solidFill>
                <a:latin typeface="Ubuntu" pitchFamily="34" charset="0"/>
              </a:rPr>
              <a:t> </a:t>
            </a:r>
            <a:r>
              <a:rPr lang="ru-RU" altLang="ru-RU" sz="2900" b="1" dirty="0">
                <a:latin typeface="Ubuntu" pitchFamily="34" charset="0"/>
              </a:rPr>
              <a:t>6,0 %</a:t>
            </a:r>
          </a:p>
        </p:txBody>
      </p:sp>
      <p:sp>
        <p:nvSpPr>
          <p:cNvPr id="30727" name="TextBox 17"/>
          <p:cNvSpPr txBox="1">
            <a:spLocks noChangeArrowheads="1"/>
          </p:cNvSpPr>
          <p:nvPr/>
        </p:nvSpPr>
        <p:spPr bwMode="auto">
          <a:xfrm>
            <a:off x="358777" y="9361491"/>
            <a:ext cx="17138650" cy="8112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/>
            <a:r>
              <a:rPr lang="ru-RU" altLang="ru-RU" sz="2100" i="1" dirty="0">
                <a:latin typeface="Ubuntu" pitchFamily="34" charset="0"/>
              </a:rPr>
              <a:t>* Размер дополнительной накопительной пенсии является условным , т.к. рассчитан исходя из фиксированного размера страхового взноса, доходности и расходов на ведение дела</a:t>
            </a:r>
          </a:p>
        </p:txBody>
      </p:sp>
      <p:pic>
        <p:nvPicPr>
          <p:cNvPr id="30728" name="Рисунок 18" descr="Логотип 130_13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6701" y="9139238"/>
            <a:ext cx="100965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0" name="Таблица 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42922084"/>
              </p:ext>
            </p:extLst>
          </p:nvPr>
        </p:nvGraphicFramePr>
        <p:xfrm>
          <a:off x="573087" y="4114566"/>
          <a:ext cx="17138650" cy="5148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8804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1686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8044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3642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302446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25924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651894">
                <a:tc rowSpan="2" gridSpan="2"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 Показатель</a:t>
                      </a:r>
                    </a:p>
                  </a:txBody>
                  <a:tcPr marL="182888" marR="182888" marT="68579" marB="68579" anchor="ctr">
                    <a:solidFill>
                      <a:srgbClr val="005AA5"/>
                    </a:solidFill>
                  </a:tcPr>
                </a:tc>
                <a:tc rowSpan="2"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algn="ctr"/>
                      <a:r>
                        <a:rPr lang="ru-RU" sz="2100" dirty="0"/>
                        <a:t>Возраст / срок страхования</a:t>
                      </a:r>
                    </a:p>
                  </a:txBody>
                  <a:tcPr marL="182888" marR="182888" marT="68579" marB="68579" anchor="ctr">
                    <a:solidFill>
                      <a:srgbClr val="005AA5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0">
                <a:tc gridSpan="2"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 hMerge="1" v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0" lang="ru-RU" sz="28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25 лет</a:t>
                      </a:r>
                      <a:endParaRPr kumimoji="0" lang="ru-RU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5AA5"/>
                        </a:solidFill>
                        <a:effectLst/>
                        <a:uLnTx/>
                        <a:uFillTx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182888" marR="182888" marT="68579" marB="68579"/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/>
                      <a:r>
                        <a:rPr kumimoji="0" lang="ru-RU" sz="28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15 лет</a:t>
                      </a:r>
                      <a:endParaRPr lang="ru-RU" sz="2800" dirty="0"/>
                    </a:p>
                  </a:txBody>
                  <a:tcPr marL="182888" marR="182888" marT="68579" marB="68579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10 лет</a:t>
                      </a:r>
                      <a:endParaRPr kumimoji="0" lang="ru-RU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5AA5"/>
                        </a:solidFill>
                        <a:effectLst/>
                        <a:uLnTx/>
                        <a:uFillTx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182888" marR="182888" marT="68579" marB="68579"/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0" lang="ru-RU" sz="2800" u="none" strike="noStrike" kern="1200" cap="none" spc="0" normalizeH="0" baseline="0" noProof="0" dirty="0">
                          <a:ln>
                            <a:noFill/>
                          </a:ln>
                          <a:effectLst/>
                          <a:uLnTx/>
                          <a:uFillTx/>
                        </a:rPr>
                        <a:t>5 лет</a:t>
                      </a:r>
                      <a:endParaRPr kumimoji="0" lang="ru-RU" sz="2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5AA5"/>
                        </a:solidFill>
                        <a:effectLst/>
                        <a:uLnTx/>
                        <a:uFillTx/>
                        <a:latin typeface="Ubuntu" panose="020B0504030602030204" pitchFamily="34" charset="0"/>
                        <a:ea typeface="+mn-ea"/>
                        <a:cs typeface="+mn-cs"/>
                      </a:endParaRPr>
                    </a:p>
                  </a:txBody>
                  <a:tcPr marL="182888" marR="182888" marT="68579" marB="68579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66816">
                <a:tc rowSpan="3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b="1" dirty="0"/>
                        <a:t>Дополнительная накопительная пенсии в месяц при сроке выплаты, </a:t>
                      </a:r>
                      <a:r>
                        <a:rPr lang="en-US" sz="2800" b="1" dirty="0"/>
                        <a:t>BYN</a:t>
                      </a:r>
                      <a:endParaRPr lang="ru-RU" sz="2800" b="1" dirty="0"/>
                    </a:p>
                  </a:txBody>
                  <a:tcPr marL="182888" marR="182888" marT="68579" marB="68579"/>
                </a:tc>
                <a:tc>
                  <a:txBody>
                    <a:bodyPr/>
                    <a:lstStyle/>
                    <a:p>
                      <a:r>
                        <a:rPr lang="ru-RU" sz="2800" b="1" dirty="0"/>
                        <a:t>всего</a:t>
                      </a:r>
                    </a:p>
                  </a:txBody>
                  <a:tcPr marL="182888" marR="182888" marT="68579" marB="685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129 778</a:t>
                      </a:r>
                    </a:p>
                  </a:txBody>
                  <a:tcPr marL="182888" marR="182888" marT="68579" marB="685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43 437</a:t>
                      </a:r>
                    </a:p>
                  </a:txBody>
                  <a:tcPr marL="182888" marR="182888" marT="68579" marB="685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22 131</a:t>
                      </a:r>
                    </a:p>
                  </a:txBody>
                  <a:tcPr marL="182888" marR="182888" marT="68579" marB="685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8 597</a:t>
                      </a:r>
                    </a:p>
                  </a:txBody>
                  <a:tcPr marL="182888" marR="182888" marT="68579" marB="68579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32907">
                <a:tc vMerge="1"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5 лет</a:t>
                      </a:r>
                    </a:p>
                  </a:txBody>
                  <a:tcPr marL="182888" marR="182888" marT="68579" marB="685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2 163</a:t>
                      </a:r>
                    </a:p>
                  </a:txBody>
                  <a:tcPr marL="182888" marR="182888" marT="68579" marB="685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724</a:t>
                      </a:r>
                    </a:p>
                  </a:txBody>
                  <a:tcPr marL="182888" marR="182888" marT="68579" marB="685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369</a:t>
                      </a:r>
                    </a:p>
                  </a:txBody>
                  <a:tcPr marL="182888" marR="182888" marT="68579" marB="685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143</a:t>
                      </a:r>
                    </a:p>
                  </a:txBody>
                  <a:tcPr marL="182888" marR="182888" marT="68579" marB="68579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910876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800" dirty="0"/>
                        <a:t>10 лет</a:t>
                      </a:r>
                    </a:p>
                  </a:txBody>
                  <a:tcPr marL="182888" marR="182888" marT="68579" marB="68579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800" dirty="0"/>
                        <a:t>1 081</a:t>
                      </a:r>
                    </a:p>
                    <a:p>
                      <a:pPr algn="ctr"/>
                      <a:endParaRPr lang="ru-RU" sz="2800" dirty="0"/>
                    </a:p>
                  </a:txBody>
                  <a:tcPr marL="182888" marR="182888" marT="68579" marB="685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362</a:t>
                      </a:r>
                    </a:p>
                  </a:txBody>
                  <a:tcPr marL="182888" marR="182888" marT="68579" marB="685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184</a:t>
                      </a:r>
                    </a:p>
                  </a:txBody>
                  <a:tcPr marL="182888" marR="182888" marT="68579" marB="685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72</a:t>
                      </a:r>
                    </a:p>
                  </a:txBody>
                  <a:tcPr marL="182888" marR="182888" marT="68579" marB="68579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910875">
                <a:tc gridSpan="2">
                  <a:txBody>
                    <a:bodyPr/>
                    <a:lstStyle/>
                    <a:p>
                      <a:r>
                        <a:rPr lang="ru-RU" sz="2800" dirty="0"/>
                        <a:t>Страховой</a:t>
                      </a:r>
                      <a:r>
                        <a:rPr lang="ru-RU" sz="2800" baseline="0" dirty="0"/>
                        <a:t> взнос  </a:t>
                      </a:r>
                      <a:r>
                        <a:rPr lang="ru-RU" sz="2800" b="1" baseline="0" dirty="0"/>
                        <a:t>страхователя </a:t>
                      </a:r>
                      <a:r>
                        <a:rPr lang="ru-RU" sz="2800" baseline="0" dirty="0"/>
                        <a:t>всего, </a:t>
                      </a:r>
                      <a:r>
                        <a:rPr lang="en-US" sz="2800" baseline="0" dirty="0"/>
                        <a:t>BYN</a:t>
                      </a:r>
                      <a:endParaRPr lang="ru-RU" sz="2800" dirty="0"/>
                    </a:p>
                  </a:txBody>
                  <a:tcPr marL="182888" marR="182888" marT="68579" marB="68579"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18 000</a:t>
                      </a:r>
                      <a:endParaRPr lang="ru-RU" sz="2800" b="1" dirty="0"/>
                    </a:p>
                  </a:txBody>
                  <a:tcPr marL="182888" marR="182888" marT="68579" marB="685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10 800</a:t>
                      </a:r>
                      <a:endParaRPr lang="ru-RU" sz="2800" b="1" dirty="0"/>
                    </a:p>
                  </a:txBody>
                  <a:tcPr marL="182888" marR="182888" marT="68579" marB="685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7 200</a:t>
                      </a:r>
                      <a:endParaRPr lang="ru-RU" sz="2800" b="1" dirty="0"/>
                    </a:p>
                  </a:txBody>
                  <a:tcPr marL="182888" marR="182888" marT="68579" marB="685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3 600</a:t>
                      </a:r>
                      <a:endParaRPr lang="ru-RU" sz="2800" b="1" dirty="0"/>
                    </a:p>
                  </a:txBody>
                  <a:tcPr marL="182888" marR="182888" marT="68579" marB="68579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651894">
                <a:tc gridSpan="2">
                  <a:txBody>
                    <a:bodyPr/>
                    <a:lstStyle/>
                    <a:p>
                      <a:r>
                        <a:rPr lang="ru-RU" sz="2800" dirty="0"/>
                        <a:t>Льгота по подоходного налогу</a:t>
                      </a:r>
                      <a:r>
                        <a:rPr lang="en-US" sz="2800" dirty="0"/>
                        <a:t>, BYN</a:t>
                      </a:r>
                      <a:endParaRPr lang="ru-RU" sz="2800" dirty="0"/>
                    </a:p>
                  </a:txBody>
                  <a:tcPr marL="182888" marR="182888" marT="68579" marB="68579"/>
                </a:tc>
                <a:tc hMerge="1">
                  <a:txBody>
                    <a:bodyPr/>
                    <a:lstStyle/>
                    <a:p>
                      <a:endParaRPr lang="ru-RU" sz="1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2 340</a:t>
                      </a:r>
                    </a:p>
                  </a:txBody>
                  <a:tcPr marL="182888" marR="182888" marT="68579" marB="685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1 404</a:t>
                      </a:r>
                    </a:p>
                  </a:txBody>
                  <a:tcPr marL="182888" marR="182888" marT="68579" marB="685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936</a:t>
                      </a:r>
                    </a:p>
                  </a:txBody>
                  <a:tcPr marL="182888" marR="182888" marT="68579" marB="68579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b="1" dirty="0"/>
                        <a:t>468</a:t>
                      </a:r>
                    </a:p>
                  </a:txBody>
                  <a:tcPr marL="182888" marR="182888" marT="68579" marB="68579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</p:spTree>
    <p:custDataLst>
      <p:tags r:id="rId1"/>
    </p:custDataLst>
    <p:extLst>
      <p:ext uri="{BB962C8B-B14F-4D97-AF65-F5344CB8AC3E}">
        <p14:creationId xmlns:p14="http://schemas.microsoft.com/office/powerpoint/2010/main" val="682586628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3253" y="2443162"/>
            <a:ext cx="9828123" cy="6696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Прямоугольник 10"/>
          <p:cNvSpPr/>
          <p:nvPr/>
        </p:nvSpPr>
        <p:spPr>
          <a:xfrm>
            <a:off x="-3176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2773" name="Рисунок 15" descr="элементы.pn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8500" y="1"/>
            <a:ext cx="10795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4" name="Прямоугольник 24"/>
          <p:cNvSpPr>
            <a:spLocks noChangeArrowheads="1"/>
          </p:cNvSpPr>
          <p:nvPr/>
        </p:nvSpPr>
        <p:spPr bwMode="auto">
          <a:xfrm>
            <a:off x="358776" y="500062"/>
            <a:ext cx="16417924" cy="3165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/>
          <a:p>
            <a:pPr eaLnBrk="1" hangingPunct="1"/>
            <a:r>
              <a:rPr lang="ru-RU" altLang="ru-RU" sz="3600" b="1">
                <a:solidFill>
                  <a:schemeClr val="bg1"/>
                </a:solidFill>
                <a:latin typeface="Ubuntu" pitchFamily="34" charset="0"/>
              </a:rPr>
              <a:t>РАСЧЕТ ПРОГРАММЫ СТРАХОВАНИЯ</a:t>
            </a:r>
            <a:r>
              <a:rPr lang="ru-RU" altLang="ru-RU" sz="3900">
                <a:solidFill>
                  <a:srgbClr val="005AA5"/>
                </a:solidFill>
                <a:latin typeface="Ubuntu" pitchFamily="34" charset="0"/>
              </a:rPr>
              <a:t> </a:t>
            </a:r>
            <a:r>
              <a:rPr lang="ru-RU" altLang="ru-RU" sz="3900" b="1">
                <a:solidFill>
                  <a:schemeClr val="bg1"/>
                </a:solidFill>
                <a:latin typeface="Ubuntu" pitchFamily="34" charset="0"/>
              </a:rPr>
              <a:t> </a:t>
            </a: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r>
              <a:rPr lang="ru-RU" altLang="ru-RU" sz="3900">
                <a:solidFill>
                  <a:srgbClr val="0054A4"/>
                </a:solidFill>
                <a:latin typeface="Ubuntu" pitchFamily="34" charset="0"/>
              </a:rPr>
              <a:t> </a:t>
            </a:r>
          </a:p>
        </p:txBody>
      </p:sp>
      <p:pic>
        <p:nvPicPr>
          <p:cNvPr id="32775" name="Рисунок 18" descr="Логотип 130_130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6701" y="9139238"/>
            <a:ext cx="100965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6" name="Прямоугольник 9"/>
          <p:cNvSpPr>
            <a:spLocks noChangeArrowheads="1"/>
          </p:cNvSpPr>
          <p:nvPr/>
        </p:nvSpPr>
        <p:spPr bwMode="auto">
          <a:xfrm>
            <a:off x="790576" y="9355933"/>
            <a:ext cx="4610100" cy="657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/>
          <a:p>
            <a:pPr eaLnBrk="1" hangingPunct="1"/>
            <a:r>
              <a:rPr lang="ru-RU" altLang="ru-RU" sz="3200" b="1" dirty="0">
                <a:solidFill>
                  <a:srgbClr val="0054A4"/>
                </a:solidFill>
                <a:latin typeface="Ubuntu" pitchFamily="34" charset="0"/>
              </a:rPr>
              <a:t>www.stravita.by</a:t>
            </a:r>
            <a:endParaRPr lang="ru-RU" altLang="ru-RU" sz="3200" b="1" dirty="0">
              <a:solidFill>
                <a:srgbClr val="0054A4"/>
              </a:solidFill>
            </a:endParaRPr>
          </a:p>
        </p:txBody>
      </p:sp>
      <p:pic>
        <p:nvPicPr>
          <p:cNvPr id="32777" name="Рисунок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850" y="2981326"/>
            <a:ext cx="6019800" cy="4521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70228706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-3176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0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4820" name="Рисунок 15" descr="элементы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8500" y="1"/>
            <a:ext cx="10795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4821" name="Прямоугольник 24"/>
          <p:cNvSpPr>
            <a:spLocks noChangeArrowheads="1"/>
          </p:cNvSpPr>
          <p:nvPr/>
        </p:nvSpPr>
        <p:spPr bwMode="auto">
          <a:xfrm>
            <a:off x="358776" y="500062"/>
            <a:ext cx="16417924" cy="3119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/>
          <a:p>
            <a:pPr eaLnBrk="1" hangingPunct="1"/>
            <a:r>
              <a:rPr lang="ru-RU" altLang="ru-RU" sz="3600" b="1">
                <a:solidFill>
                  <a:schemeClr val="bg1"/>
                </a:solidFill>
                <a:latin typeface="Ubuntu" pitchFamily="34" charset="0"/>
              </a:rPr>
              <a:t>ЛИЧНЫЙ КАБИНЕТ КЛИЕНТА</a:t>
            </a:r>
            <a:endParaRPr lang="ru-RU" altLang="ru-RU" sz="3900" b="1">
              <a:solidFill>
                <a:schemeClr val="bg1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r>
              <a:rPr lang="ru-RU" altLang="ru-RU" sz="3900">
                <a:solidFill>
                  <a:srgbClr val="0054A4"/>
                </a:solidFill>
                <a:latin typeface="Ubuntu" pitchFamily="34" charset="0"/>
              </a:rPr>
              <a:t> </a:t>
            </a:r>
          </a:p>
        </p:txBody>
      </p:sp>
      <p:pic>
        <p:nvPicPr>
          <p:cNvPr id="34822" name="Рисунок 18" descr="Логотип 130_13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8500" y="9198252"/>
            <a:ext cx="100965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Рисунок 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4427" y="1866901"/>
            <a:ext cx="8474074" cy="74890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Рисунок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1300" y="2762250"/>
            <a:ext cx="6350000" cy="4762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Прямоугольник 9"/>
          <p:cNvSpPr>
            <a:spLocks noChangeArrowheads="1"/>
          </p:cNvSpPr>
          <p:nvPr/>
        </p:nvSpPr>
        <p:spPr bwMode="auto">
          <a:xfrm>
            <a:off x="790576" y="9355933"/>
            <a:ext cx="4610100" cy="6573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/>
          <a:p>
            <a:pPr eaLnBrk="1" hangingPunct="1"/>
            <a:r>
              <a:rPr lang="ru-RU" altLang="ru-RU" sz="3200" b="1" dirty="0">
                <a:solidFill>
                  <a:srgbClr val="0054A4"/>
                </a:solidFill>
                <a:latin typeface="Ubuntu" pitchFamily="34" charset="0"/>
              </a:rPr>
              <a:t>www.stravita.by</a:t>
            </a:r>
            <a:endParaRPr lang="ru-RU" altLang="ru-RU" sz="3200" b="1" dirty="0">
              <a:solidFill>
                <a:srgbClr val="0054A4"/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63043569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-3176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Прямоугольник 8"/>
          <p:cNvSpPr/>
          <p:nvPr/>
        </p:nvSpPr>
        <p:spPr>
          <a:xfrm>
            <a:off x="-3176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/>
          </a:p>
        </p:txBody>
      </p:sp>
      <p:pic>
        <p:nvPicPr>
          <p:cNvPr id="36868" name="Рисунок 15" descr="элементы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8500" y="1"/>
            <a:ext cx="10795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6869" name="Прямоугольник 24"/>
          <p:cNvSpPr>
            <a:spLocks noChangeArrowheads="1"/>
          </p:cNvSpPr>
          <p:nvPr/>
        </p:nvSpPr>
        <p:spPr bwMode="auto">
          <a:xfrm>
            <a:off x="358776" y="500062"/>
            <a:ext cx="16417924" cy="31195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/>
          <a:p>
            <a:pPr eaLnBrk="1" hangingPunct="1"/>
            <a:r>
              <a:rPr lang="ru-RU" altLang="ru-RU" sz="3600" b="1" dirty="0">
                <a:solidFill>
                  <a:schemeClr val="bg1"/>
                </a:solidFill>
                <a:latin typeface="Ubuntu" pitchFamily="34" charset="0"/>
              </a:rPr>
              <a:t>ЗАКЛЮЧЕНО ДОГОВОРОВ</a:t>
            </a:r>
            <a:endParaRPr lang="ru-RU" altLang="ru-RU" sz="3900" b="1" dirty="0">
              <a:solidFill>
                <a:schemeClr val="bg1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 dirty="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 dirty="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900" dirty="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r>
              <a:rPr lang="ru-RU" altLang="ru-RU" sz="3900" dirty="0">
                <a:solidFill>
                  <a:srgbClr val="0054A4"/>
                </a:solidFill>
                <a:latin typeface="Ubuntu" pitchFamily="34" charset="0"/>
              </a:rPr>
              <a:t> </a:t>
            </a:r>
          </a:p>
        </p:txBody>
      </p:sp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F86E71FB-9B39-41BC-BC36-83F83E22E15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8860" b="6213"/>
          <a:stretch/>
        </p:blipFill>
        <p:spPr>
          <a:xfrm>
            <a:off x="1448930" y="1688307"/>
            <a:ext cx="15327769" cy="8484393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70429674"/>
      </p:ext>
    </p:extLst>
  </p:cSld>
  <p:clrMapOvr>
    <a:masterClrMapping/>
  </p:clrMapOvr>
  <p:transition/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Рисунок 10" descr="QR_code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71200" y="2616994"/>
            <a:ext cx="4178300" cy="3133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90576" y="1688307"/>
            <a:ext cx="16129000" cy="7597683"/>
          </a:xfrm>
          <a:prstGeom prst="rect">
            <a:avLst/>
          </a:prstGeom>
        </p:spPr>
        <p:txBody>
          <a:bodyPr lIns="163284" tIns="81642" rIns="163284" bIns="81642">
            <a:spAutoFit/>
          </a:bodyPr>
          <a:lstStyle/>
          <a:p>
            <a:pPr>
              <a:defRPr/>
            </a:pPr>
            <a:endParaRPr lang="ru-RU" sz="3600" i="1" dirty="0">
              <a:latin typeface="Ubuntu" pitchFamily="34" charset="0"/>
            </a:endParaRPr>
          </a:p>
          <a:p>
            <a:pPr>
              <a:defRPr/>
            </a:pPr>
            <a:endParaRPr lang="ru-RU" sz="3600" i="1" dirty="0">
              <a:solidFill>
                <a:srgbClr val="0054A4"/>
              </a:solidFill>
              <a:latin typeface="Ubuntu" pitchFamily="34" charset="0"/>
              <a:hlinkClick r:id="rId3"/>
            </a:endParaRPr>
          </a:p>
          <a:p>
            <a:pPr indent="646334">
              <a:defRPr/>
            </a:pPr>
            <a:r>
              <a:rPr lang="en-US" sz="3600" i="1" dirty="0">
                <a:solidFill>
                  <a:srgbClr val="005AA5"/>
                </a:solidFill>
                <a:latin typeface="Ubuntu" pitchFamily="34" charset="0"/>
              </a:rPr>
              <a:t>info@stravita.by </a:t>
            </a:r>
            <a:r>
              <a:rPr lang="ru-RU" sz="3600" i="1" dirty="0">
                <a:solidFill>
                  <a:srgbClr val="005AA5"/>
                </a:solidFill>
                <a:latin typeface="Ubuntu" pitchFamily="34" charset="0"/>
              </a:rPr>
              <a:t> </a:t>
            </a:r>
            <a:r>
              <a:rPr lang="en-US" sz="3600" i="1" dirty="0">
                <a:solidFill>
                  <a:srgbClr val="005AA5"/>
                </a:solidFill>
                <a:latin typeface="Ubuntu" pitchFamily="34" charset="0"/>
              </a:rPr>
              <a:t>	</a:t>
            </a:r>
            <a:endParaRPr lang="ru-RU" sz="3600" i="1" dirty="0">
              <a:solidFill>
                <a:srgbClr val="005AA5"/>
              </a:solidFill>
              <a:latin typeface="Ubuntu" pitchFamily="34" charset="0"/>
            </a:endParaRPr>
          </a:p>
          <a:p>
            <a:pPr indent="646334">
              <a:defRPr/>
            </a:pPr>
            <a:endParaRPr lang="ru-RU" sz="3600" dirty="0">
              <a:solidFill>
                <a:srgbClr val="005AA5"/>
              </a:solidFill>
              <a:latin typeface="Ubuntu" pitchFamily="34" charset="0"/>
            </a:endParaRPr>
          </a:p>
          <a:p>
            <a:pPr indent="646334">
              <a:defRPr/>
            </a:pPr>
            <a:r>
              <a:rPr lang="ru-RU" sz="3600" dirty="0" err="1">
                <a:solidFill>
                  <a:srgbClr val="005AA5"/>
                </a:solidFill>
                <a:latin typeface="Ubuntu" pitchFamily="34" charset="0"/>
              </a:rPr>
              <a:t>www.stravita.by</a:t>
            </a:r>
            <a:r>
              <a:rPr lang="en-US" sz="3600" dirty="0">
                <a:solidFill>
                  <a:srgbClr val="005AA5"/>
                </a:solidFill>
                <a:latin typeface="Ubuntu" pitchFamily="34" charset="0"/>
              </a:rPr>
              <a:t>	 </a:t>
            </a:r>
          </a:p>
          <a:p>
            <a:pPr indent="646334">
              <a:defRPr/>
            </a:pPr>
            <a:endParaRPr lang="en-US" sz="3600" u="sng" dirty="0">
              <a:solidFill>
                <a:srgbClr val="005AA5"/>
              </a:solidFill>
              <a:latin typeface="Ubuntu" pitchFamily="34" charset="0"/>
            </a:endParaRPr>
          </a:p>
          <a:p>
            <a:pPr indent="646334">
              <a:defRPr/>
            </a:pPr>
            <a:r>
              <a:rPr lang="en-US" sz="3600" dirty="0" err="1">
                <a:solidFill>
                  <a:srgbClr val="005AA5"/>
                </a:solidFill>
                <a:latin typeface="Ubuntu" pitchFamily="34" charset="0"/>
              </a:rPr>
              <a:t>t.me</a:t>
            </a:r>
            <a:r>
              <a:rPr lang="en-US" sz="3600" dirty="0">
                <a:solidFill>
                  <a:srgbClr val="005AA5"/>
                </a:solidFill>
                <a:latin typeface="Ubuntu" pitchFamily="34" charset="0"/>
              </a:rPr>
              <a:t>/</a:t>
            </a:r>
            <a:r>
              <a:rPr lang="en-US" sz="3600" dirty="0" err="1">
                <a:solidFill>
                  <a:srgbClr val="005AA5"/>
                </a:solidFill>
                <a:latin typeface="Ubuntu" pitchFamily="34" charset="0"/>
              </a:rPr>
              <a:t>stravitabel</a:t>
            </a:r>
            <a:r>
              <a:rPr lang="en-US" sz="3600" dirty="0">
                <a:solidFill>
                  <a:srgbClr val="005AA5"/>
                </a:solidFill>
              </a:rPr>
              <a:t> </a:t>
            </a:r>
            <a:endParaRPr lang="en-US" sz="3600" i="1" dirty="0">
              <a:solidFill>
                <a:srgbClr val="005AA5"/>
              </a:solidFill>
              <a:latin typeface="Ubuntu" pitchFamily="34" charset="0"/>
            </a:endParaRPr>
          </a:p>
          <a:p>
            <a:pPr>
              <a:defRPr/>
            </a:pPr>
            <a:endParaRPr lang="ru-RU" sz="2100" i="1" dirty="0">
              <a:latin typeface="Ubuntu" pitchFamily="34" charset="0"/>
            </a:endParaRPr>
          </a:p>
          <a:p>
            <a:pPr indent="308994">
              <a:buClr>
                <a:srgbClr val="98C000"/>
              </a:buClr>
              <a:buFont typeface="Arial" pitchFamily="34" charset="0"/>
              <a:buChar char="•"/>
              <a:defRPr/>
            </a:pPr>
            <a:endParaRPr lang="ru-RU" sz="3600" i="1" dirty="0">
              <a:latin typeface="Ubuntu" pitchFamily="34" charset="0"/>
            </a:endParaRPr>
          </a:p>
          <a:p>
            <a:pPr indent="308994">
              <a:buClr>
                <a:srgbClr val="98C000"/>
              </a:buClr>
              <a:defRPr/>
            </a:pPr>
            <a:endParaRPr lang="ru-RU" sz="3600" b="1" i="1" dirty="0">
              <a:latin typeface="Ubuntu" pitchFamily="34" charset="0"/>
            </a:endParaRPr>
          </a:p>
          <a:p>
            <a:pPr indent="308994">
              <a:buClr>
                <a:srgbClr val="98C000"/>
              </a:buClr>
              <a:defRPr/>
            </a:pPr>
            <a:r>
              <a:rPr lang="ru-RU" sz="3600" b="1" i="1" dirty="0">
                <a:latin typeface="Ubuntu" pitchFamily="34" charset="0"/>
              </a:rPr>
              <a:t>					</a:t>
            </a:r>
          </a:p>
          <a:p>
            <a:pPr indent="308994">
              <a:buClr>
                <a:srgbClr val="98C000"/>
              </a:buClr>
              <a:defRPr/>
            </a:pPr>
            <a:endParaRPr lang="ru-RU" sz="1900" b="1" dirty="0">
              <a:latin typeface="Ubuntu" pitchFamily="34" charset="0"/>
            </a:endParaRPr>
          </a:p>
          <a:p>
            <a:pPr indent="308994">
              <a:buClr>
                <a:srgbClr val="98C000"/>
              </a:buClr>
              <a:defRPr/>
            </a:pPr>
            <a:endParaRPr lang="ru-RU" sz="1100" b="1" i="1" dirty="0">
              <a:latin typeface="Ubuntu" pitchFamily="34" charset="0"/>
            </a:endParaRPr>
          </a:p>
          <a:p>
            <a:pPr indent="308994">
              <a:buClr>
                <a:srgbClr val="98C000"/>
              </a:buClr>
              <a:defRPr/>
            </a:pPr>
            <a:r>
              <a:rPr lang="ru-RU" sz="3600" i="1" dirty="0">
                <a:latin typeface="Ubuntu" pitchFamily="34" charset="0"/>
              </a:rPr>
              <a:t>			 </a:t>
            </a:r>
          </a:p>
          <a:p>
            <a:pPr>
              <a:defRPr/>
            </a:pPr>
            <a:endParaRPr lang="ru-RU" sz="36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-3176" y="0"/>
            <a:ext cx="18291176" cy="1688307"/>
          </a:xfrm>
          <a:prstGeom prst="rect">
            <a:avLst/>
          </a:prstGeom>
          <a:solidFill>
            <a:srgbClr val="0054A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63284" tIns="81642" rIns="163284" bIns="81642" anchor="ctr"/>
          <a:lstStyle/>
          <a:p>
            <a:pPr algn="ctr">
              <a:defRPr/>
            </a:pPr>
            <a:endParaRPr lang="ru-RU" dirty="0"/>
          </a:p>
        </p:txBody>
      </p:sp>
      <p:pic>
        <p:nvPicPr>
          <p:cNvPr id="38917" name="Рисунок 15" descr="элементы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08500" y="1"/>
            <a:ext cx="1079500" cy="1471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8" name="Прямоугольник 7"/>
          <p:cNvSpPr>
            <a:spLocks noChangeArrowheads="1"/>
          </p:cNvSpPr>
          <p:nvPr/>
        </p:nvSpPr>
        <p:spPr bwMode="auto">
          <a:xfrm>
            <a:off x="358776" y="500063"/>
            <a:ext cx="16417924" cy="29348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63284" tIns="81642" rIns="163284" bIns="81642">
            <a:spAutoFit/>
          </a:bodyPr>
          <a:lstStyle/>
          <a:p>
            <a:pPr eaLnBrk="1" hangingPunct="1"/>
            <a:r>
              <a:rPr lang="ru-RU" altLang="ru-RU" sz="3600" b="1">
                <a:solidFill>
                  <a:schemeClr val="bg1"/>
                </a:solidFill>
                <a:latin typeface="Ubuntu" pitchFamily="34" charset="0"/>
              </a:rPr>
              <a:t>КОНТАКТЫ</a:t>
            </a:r>
          </a:p>
          <a:p>
            <a:pPr eaLnBrk="1" hangingPunct="1"/>
            <a:endParaRPr lang="ru-RU" altLang="ru-RU" sz="36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6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endParaRPr lang="ru-RU" altLang="ru-RU" sz="3600">
              <a:solidFill>
                <a:srgbClr val="005AA5"/>
              </a:solidFill>
              <a:latin typeface="Ubuntu" pitchFamily="34" charset="0"/>
            </a:endParaRPr>
          </a:p>
          <a:p>
            <a:pPr eaLnBrk="1" hangingPunct="1"/>
            <a:r>
              <a:rPr lang="ru-RU" altLang="ru-RU" sz="3600">
                <a:solidFill>
                  <a:srgbClr val="0054A4"/>
                </a:solidFill>
                <a:latin typeface="Ubuntu" pitchFamily="34" charset="0"/>
              </a:rPr>
              <a:t> </a:t>
            </a:r>
          </a:p>
        </p:txBody>
      </p:sp>
      <p:pic>
        <p:nvPicPr>
          <p:cNvPr id="38920" name="Рисунок 9" descr="Логотип 130_130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76701" y="9139238"/>
            <a:ext cx="1009650" cy="75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1" name="Рисунок 11" descr="почта 2.pn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1" y="2550320"/>
            <a:ext cx="831850" cy="5381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2" name="Рисунок 12" descr="телеграмм.png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0" y="4495800"/>
            <a:ext cx="866776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8923" name="Рисунок 13" descr="www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651" y="3524251"/>
            <a:ext cx="1009650" cy="776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2" name="Таблица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5086386"/>
              </p:ext>
            </p:extLst>
          </p:nvPr>
        </p:nvGraphicFramePr>
        <p:xfrm>
          <a:off x="501651" y="5700712"/>
          <a:ext cx="17138650" cy="4090988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176180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7684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077248">
                <a:tc>
                  <a:txBody>
                    <a:bodyPr/>
                    <a:lstStyle/>
                    <a:p>
                      <a:r>
                        <a:rPr lang="ru-RU" sz="3000" kern="1200" dirty="0">
                          <a:solidFill>
                            <a:schemeClr val="tx1"/>
                          </a:solidFill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Информационно-справочный отдел: </a:t>
                      </a:r>
                    </a:p>
                  </a:txBody>
                  <a:tcPr marL="182888" marR="182888" marT="68397" marB="68397"/>
                </a:tc>
                <a:tc>
                  <a:txBody>
                    <a:bodyPr/>
                    <a:lstStyle/>
                    <a:p>
                      <a:pPr marL="0" indent="0" algn="l" defTabSz="914400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8C000"/>
                        </a:buClr>
                        <a:defRPr/>
                      </a:pPr>
                      <a:r>
                        <a:rPr lang="ru-RU" sz="3000" kern="1200" dirty="0">
                          <a:solidFill>
                            <a:schemeClr val="tx1"/>
                          </a:solidFill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7644</a:t>
                      </a:r>
                    </a:p>
                    <a:p>
                      <a:pPr marL="0" indent="0" algn="l" defTabSz="914400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8C000"/>
                        </a:buClr>
                        <a:defRPr/>
                      </a:pPr>
                      <a:r>
                        <a:rPr lang="ru-RU" sz="3000" kern="1200" dirty="0">
                          <a:solidFill>
                            <a:schemeClr val="tx1"/>
                          </a:solidFill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+375 17 270 76 44</a:t>
                      </a:r>
                    </a:p>
                  </a:txBody>
                  <a:tcPr marL="182888" marR="182888" marT="68397" marB="68397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960374">
                <a:tc>
                  <a:txBody>
                    <a:bodyPr/>
                    <a:lstStyle/>
                    <a:p>
                      <a:pPr marL="0" indent="0" algn="l" defTabSz="914400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8C000"/>
                        </a:buClr>
                        <a:buFont typeface="Arial" pitchFamily="34" charset="0"/>
                        <a:buNone/>
                        <a:defRPr/>
                      </a:pPr>
                      <a:r>
                        <a:rPr lang="ru-RU" sz="3000" kern="1200" dirty="0">
                          <a:solidFill>
                            <a:schemeClr val="tx1"/>
                          </a:solidFill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По вопросам заключения            	</a:t>
                      </a:r>
                    </a:p>
                    <a:p>
                      <a:pPr marL="0" indent="0" algn="l" defTabSz="914400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8C000"/>
                        </a:buClr>
                        <a:defRPr/>
                      </a:pPr>
                      <a:r>
                        <a:rPr lang="ru-RU" sz="3000" kern="1200" dirty="0">
                          <a:solidFill>
                            <a:schemeClr val="tx1"/>
                          </a:solidFill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договоров страхования, организации и проведения встреч с трудовыми  коллективами</a:t>
                      </a:r>
                    </a:p>
                  </a:txBody>
                  <a:tcPr marL="182888" marR="182888" marT="68397" marB="68397"/>
                </a:tc>
                <a:tc>
                  <a:txBody>
                    <a:bodyPr/>
                    <a:lstStyle/>
                    <a:p>
                      <a:pPr marL="0" indent="0" algn="l" defTabSz="914400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8C000"/>
                        </a:buClr>
                        <a:defRPr/>
                      </a:pPr>
                      <a:r>
                        <a:rPr lang="ru-RU" sz="3000" kern="1200" dirty="0">
                          <a:solidFill>
                            <a:schemeClr val="tx1"/>
                          </a:solidFill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+ 375 17 245 20 99</a:t>
                      </a:r>
                    </a:p>
                    <a:p>
                      <a:pPr marL="0" indent="0" algn="l" defTabSz="914400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8C000"/>
                        </a:buClr>
                        <a:defRPr/>
                      </a:pPr>
                      <a:r>
                        <a:rPr lang="ru-RU" sz="3000" kern="1200" dirty="0">
                          <a:solidFill>
                            <a:schemeClr val="tx1"/>
                          </a:solidFill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+ 375 29 396 57 56</a:t>
                      </a:r>
                    </a:p>
                  </a:txBody>
                  <a:tcPr marL="182888" marR="182888" marT="68397" marB="68397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53366">
                <a:tc>
                  <a:txBody>
                    <a:bodyPr/>
                    <a:lstStyle/>
                    <a:p>
                      <a:pPr marL="0" indent="0" algn="l" defTabSz="914400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8C000"/>
                        </a:buClr>
                        <a:buFont typeface="Arial" pitchFamily="34" charset="0"/>
                        <a:buNone/>
                        <a:defRPr/>
                      </a:pPr>
                      <a:r>
                        <a:rPr lang="ru-RU" sz="3000" kern="1200" dirty="0">
                          <a:solidFill>
                            <a:schemeClr val="tx1"/>
                          </a:solidFill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По вопросам взаимодействия</a:t>
                      </a:r>
                    </a:p>
                    <a:p>
                      <a:pPr marL="0" indent="0" algn="l" defTabSz="914400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8C000"/>
                        </a:buClr>
                        <a:defRPr/>
                      </a:pPr>
                      <a:r>
                        <a:rPr lang="ru-RU" sz="3000" kern="1200" dirty="0" err="1">
                          <a:solidFill>
                            <a:schemeClr val="tx1"/>
                          </a:solidFill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Стравиты</a:t>
                      </a:r>
                      <a:r>
                        <a:rPr lang="ru-RU" sz="3000" kern="1200" dirty="0">
                          <a:solidFill>
                            <a:schemeClr val="tx1"/>
                          </a:solidFill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 и Работодателя </a:t>
                      </a:r>
                    </a:p>
                  </a:txBody>
                  <a:tcPr marL="182888" marR="182888" marT="68397" marB="68397"/>
                </a:tc>
                <a:tc>
                  <a:txBody>
                    <a:bodyPr/>
                    <a:lstStyle/>
                    <a:p>
                      <a:pPr marL="0" indent="0" algn="l" defTabSz="914400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8C000"/>
                        </a:buClr>
                        <a:defRPr/>
                      </a:pPr>
                      <a:r>
                        <a:rPr lang="ru-RU" sz="3000" kern="1200" dirty="0">
                          <a:solidFill>
                            <a:schemeClr val="tx1"/>
                          </a:solidFill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+ 375 17  297 94 56</a:t>
                      </a:r>
                    </a:p>
                    <a:p>
                      <a:pPr marL="0" indent="0" algn="l" defTabSz="914400" rtl="0" eaLnBrk="1" fontAlgn="auto" latinLnBrk="0" hangingPunct="1"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98C000"/>
                        </a:buClr>
                        <a:defRPr/>
                      </a:pPr>
                      <a:r>
                        <a:rPr lang="ru-RU" sz="3000" kern="1200" dirty="0">
                          <a:solidFill>
                            <a:schemeClr val="tx1"/>
                          </a:solidFill>
                          <a:latin typeface="Ubuntu" panose="020B0504030602030204" pitchFamily="34" charset="0"/>
                          <a:ea typeface="+mn-ea"/>
                          <a:cs typeface="+mn-cs"/>
                        </a:rPr>
                        <a:t>+ 375 17 245 57 23</a:t>
                      </a:r>
                    </a:p>
                  </a:txBody>
                  <a:tcPr marL="182888" marR="182888" marT="68397" marB="68397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6734109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6986411" y="0"/>
            <a:ext cx="15440150" cy="10287000"/>
          </a:xfrm>
          <a:custGeom>
            <a:avLst/>
            <a:gdLst/>
            <a:ahLst/>
            <a:cxnLst/>
            <a:rect l="l" t="t" r="r" b="b"/>
            <a:pathLst>
              <a:path w="15440150" h="10287000">
                <a:moveTo>
                  <a:pt x="0" y="0"/>
                </a:moveTo>
                <a:lnTo>
                  <a:pt x="15440150" y="0"/>
                </a:lnTo>
                <a:lnTo>
                  <a:pt x="1544015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Freeform 3"/>
          <p:cNvSpPr/>
          <p:nvPr/>
        </p:nvSpPr>
        <p:spPr>
          <a:xfrm rot="-6356655" flipH="1" flipV="1">
            <a:off x="10237813" y="-2755835"/>
            <a:ext cx="12862869" cy="7749879"/>
          </a:xfrm>
          <a:custGeom>
            <a:avLst/>
            <a:gdLst/>
            <a:ahLst/>
            <a:cxnLst/>
            <a:rect l="l" t="t" r="r" b="b"/>
            <a:pathLst>
              <a:path w="12862869" h="7749879">
                <a:moveTo>
                  <a:pt x="12862869" y="7749879"/>
                </a:moveTo>
                <a:lnTo>
                  <a:pt x="0" y="7749879"/>
                </a:lnTo>
                <a:lnTo>
                  <a:pt x="0" y="0"/>
                </a:lnTo>
                <a:lnTo>
                  <a:pt x="12862869" y="0"/>
                </a:lnTo>
                <a:lnTo>
                  <a:pt x="12862869" y="7749879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4" name="Freeform 4"/>
          <p:cNvSpPr/>
          <p:nvPr/>
        </p:nvSpPr>
        <p:spPr>
          <a:xfrm rot="4599587" flipH="1" flipV="1">
            <a:off x="-4812533" y="5261406"/>
            <a:ext cx="12862869" cy="7749879"/>
          </a:xfrm>
          <a:custGeom>
            <a:avLst/>
            <a:gdLst/>
            <a:ahLst/>
            <a:cxnLst/>
            <a:rect l="l" t="t" r="r" b="b"/>
            <a:pathLst>
              <a:path w="12862869" h="7749879">
                <a:moveTo>
                  <a:pt x="12862869" y="7749879"/>
                </a:moveTo>
                <a:lnTo>
                  <a:pt x="0" y="7749879"/>
                </a:lnTo>
                <a:lnTo>
                  <a:pt x="0" y="0"/>
                </a:lnTo>
                <a:lnTo>
                  <a:pt x="12862869" y="0"/>
                </a:lnTo>
                <a:lnTo>
                  <a:pt x="12862869" y="7749879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>
            <a:off x="12740673" y="5832374"/>
            <a:ext cx="2003759" cy="2333344"/>
          </a:xfrm>
          <a:custGeom>
            <a:avLst/>
            <a:gdLst/>
            <a:ahLst/>
            <a:cxnLst/>
            <a:rect l="l" t="t" r="r" b="b"/>
            <a:pathLst>
              <a:path w="2003759" h="2333344">
                <a:moveTo>
                  <a:pt x="0" y="0"/>
                </a:moveTo>
                <a:lnTo>
                  <a:pt x="2003759" y="0"/>
                </a:lnTo>
                <a:lnTo>
                  <a:pt x="2003759" y="2333344"/>
                </a:lnTo>
                <a:lnTo>
                  <a:pt x="0" y="2333344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12019464" y="2073149"/>
            <a:ext cx="5918692" cy="32864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516"/>
              </a:lnSpc>
              <a:spcBef>
                <a:spcPct val="0"/>
              </a:spcBef>
            </a:pPr>
            <a:r>
              <a:rPr lang="en-US" sz="4654">
                <a:solidFill>
                  <a:srgbClr val="37BEB0"/>
                </a:solidFill>
                <a:latin typeface="Oswald Bold"/>
              </a:rPr>
              <a:t>МОБИЛЬНОЕ ПРИЛОЖЕНИЕ «ФСЗН»: ПРОСТО, ДОСТУПНО, ЛЕГКО</a:t>
            </a:r>
          </a:p>
        </p:txBody>
      </p:sp>
      <p:sp>
        <p:nvSpPr>
          <p:cNvPr id="7" name="Freeform 7"/>
          <p:cNvSpPr/>
          <p:nvPr/>
        </p:nvSpPr>
        <p:spPr>
          <a:xfrm>
            <a:off x="7196145" y="-1793339"/>
            <a:ext cx="4462455" cy="13873678"/>
          </a:xfrm>
          <a:custGeom>
            <a:avLst/>
            <a:gdLst/>
            <a:ahLst/>
            <a:cxnLst/>
            <a:rect l="l" t="t" r="r" b="b"/>
            <a:pathLst>
              <a:path w="3790005" h="13873678">
                <a:moveTo>
                  <a:pt x="0" y="0"/>
                </a:moveTo>
                <a:lnTo>
                  <a:pt x="3790005" y="0"/>
                </a:lnTo>
                <a:lnTo>
                  <a:pt x="3790005" y="13873678"/>
                </a:lnTo>
                <a:lnTo>
                  <a:pt x="0" y="13873678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 l="-40599" r="-40599"/>
            </a:stretch>
          </a:blipFill>
        </p:spPr>
      </p:sp>
      <p:sp>
        <p:nvSpPr>
          <p:cNvPr id="9" name="Freeform 9"/>
          <p:cNvSpPr/>
          <p:nvPr/>
        </p:nvSpPr>
        <p:spPr>
          <a:xfrm>
            <a:off x="14931378" y="7179098"/>
            <a:ext cx="1163311" cy="1163311"/>
          </a:xfrm>
          <a:custGeom>
            <a:avLst/>
            <a:gdLst/>
            <a:ahLst/>
            <a:cxnLst/>
            <a:rect l="l" t="t" r="r" b="b"/>
            <a:pathLst>
              <a:path w="1163311" h="1163311">
                <a:moveTo>
                  <a:pt x="0" y="0"/>
                </a:moveTo>
                <a:lnTo>
                  <a:pt x="1163310" y="0"/>
                </a:lnTo>
                <a:lnTo>
                  <a:pt x="1163310" y="1163310"/>
                </a:lnTo>
                <a:lnTo>
                  <a:pt x="0" y="116331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10" name="Freeform 10"/>
          <p:cNvSpPr/>
          <p:nvPr/>
        </p:nvSpPr>
        <p:spPr>
          <a:xfrm>
            <a:off x="14932823" y="8568820"/>
            <a:ext cx="1163311" cy="1163311"/>
          </a:xfrm>
          <a:custGeom>
            <a:avLst/>
            <a:gdLst/>
            <a:ahLst/>
            <a:cxnLst/>
            <a:rect l="l" t="t" r="r" b="b"/>
            <a:pathLst>
              <a:path w="1163311" h="1163311">
                <a:moveTo>
                  <a:pt x="0" y="0"/>
                </a:moveTo>
                <a:lnTo>
                  <a:pt x="1163310" y="0"/>
                </a:lnTo>
                <a:lnTo>
                  <a:pt x="1163310" y="1163311"/>
                </a:lnTo>
                <a:lnTo>
                  <a:pt x="0" y="1163311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14932823" y="5832374"/>
            <a:ext cx="1163311" cy="1163311"/>
          </a:xfrm>
          <a:custGeom>
            <a:avLst/>
            <a:gdLst/>
            <a:ahLst/>
            <a:cxnLst/>
            <a:rect l="l" t="t" r="r" b="b"/>
            <a:pathLst>
              <a:path w="1163311" h="1163311">
                <a:moveTo>
                  <a:pt x="0" y="0"/>
                </a:moveTo>
                <a:lnTo>
                  <a:pt x="1163310" y="0"/>
                </a:lnTo>
                <a:lnTo>
                  <a:pt x="1163310" y="1163310"/>
                </a:lnTo>
                <a:lnTo>
                  <a:pt x="0" y="116331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12" name="Freeform 12"/>
          <p:cNvSpPr/>
          <p:nvPr/>
        </p:nvSpPr>
        <p:spPr>
          <a:xfrm>
            <a:off x="12122390" y="8611818"/>
            <a:ext cx="2856420" cy="1077314"/>
          </a:xfrm>
          <a:custGeom>
            <a:avLst/>
            <a:gdLst/>
            <a:ahLst/>
            <a:cxnLst/>
            <a:rect l="l" t="t" r="r" b="b"/>
            <a:pathLst>
              <a:path w="2856420" h="1077314">
                <a:moveTo>
                  <a:pt x="0" y="0"/>
                </a:moveTo>
                <a:lnTo>
                  <a:pt x="2856420" y="0"/>
                </a:lnTo>
                <a:lnTo>
                  <a:pt x="2856420" y="1077314"/>
                </a:lnTo>
                <a:lnTo>
                  <a:pt x="0" y="1077314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1704" b="-196176"/>
            </a:stretch>
          </a:blipFill>
        </p:spPr>
      </p:sp>
      <p:sp>
        <p:nvSpPr>
          <p:cNvPr id="13" name="Freeform 13"/>
          <p:cNvSpPr/>
          <p:nvPr/>
        </p:nvSpPr>
        <p:spPr>
          <a:xfrm>
            <a:off x="12044526" y="5913710"/>
            <a:ext cx="2886852" cy="1000639"/>
          </a:xfrm>
          <a:custGeom>
            <a:avLst/>
            <a:gdLst/>
            <a:ahLst/>
            <a:cxnLst/>
            <a:rect l="l" t="t" r="r" b="b"/>
            <a:pathLst>
              <a:path w="2886852" h="1000639">
                <a:moveTo>
                  <a:pt x="0" y="0"/>
                </a:moveTo>
                <a:lnTo>
                  <a:pt x="2886852" y="0"/>
                </a:lnTo>
                <a:lnTo>
                  <a:pt x="2886852" y="1000638"/>
                </a:lnTo>
                <a:lnTo>
                  <a:pt x="0" y="1000638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0526" t="-112486" b="-106384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12044526" y="7279298"/>
            <a:ext cx="2856420" cy="962911"/>
          </a:xfrm>
          <a:custGeom>
            <a:avLst/>
            <a:gdLst/>
            <a:ahLst/>
            <a:cxnLst/>
            <a:rect l="l" t="t" r="r" b="b"/>
            <a:pathLst>
              <a:path w="2856420" h="962911">
                <a:moveTo>
                  <a:pt x="0" y="0"/>
                </a:moveTo>
                <a:lnTo>
                  <a:pt x="2856420" y="0"/>
                </a:lnTo>
                <a:lnTo>
                  <a:pt x="2856420" y="962910"/>
                </a:lnTo>
                <a:lnTo>
                  <a:pt x="0" y="96291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 l="-11704" t="-220811" b="-10553"/>
            </a:stretch>
          </a:blipFill>
        </p:spPr>
      </p:sp>
      <p:sp>
        <p:nvSpPr>
          <p:cNvPr id="15" name="Freeform 2"/>
          <p:cNvSpPr/>
          <p:nvPr/>
        </p:nvSpPr>
        <p:spPr>
          <a:xfrm>
            <a:off x="7028319" y="858179"/>
            <a:ext cx="4630281" cy="8830953"/>
          </a:xfrm>
          <a:custGeom>
            <a:avLst/>
            <a:gdLst/>
            <a:ahLst/>
            <a:cxnLst/>
            <a:rect l="l" t="t" r="r" b="b"/>
            <a:pathLst>
              <a:path w="3957831" h="8171521">
                <a:moveTo>
                  <a:pt x="0" y="0"/>
                </a:moveTo>
                <a:lnTo>
                  <a:pt x="3957831" y="0"/>
                </a:lnTo>
                <a:lnTo>
                  <a:pt x="3957831" y="8171521"/>
                </a:lnTo>
                <a:lnTo>
                  <a:pt x="0" y="8171521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/>
          <a:srcRect r="15345"/>
          <a:stretch>
            <a:fillRect/>
          </a:stretch>
        </p:blipFill>
        <p:spPr>
          <a:xfrm>
            <a:off x="0" y="0"/>
            <a:ext cx="5805605" cy="10287000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3254956" y="-1924325"/>
            <a:ext cx="6517678" cy="13167027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-6356655" flipH="1" flipV="1">
            <a:off x="10237813" y="-2755835"/>
            <a:ext cx="12862869" cy="7749879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rot="4599587" flipH="1" flipV="1">
            <a:off x="-3386909" y="5372533"/>
            <a:ext cx="12862869" cy="7749879"/>
          </a:xfrm>
          <a:prstGeom prst="rect">
            <a:avLst/>
          </a:prstGeom>
        </p:spPr>
      </p:pic>
      <p:sp>
        <p:nvSpPr>
          <p:cNvPr id="10" name="Freeform 2"/>
          <p:cNvSpPr/>
          <p:nvPr/>
        </p:nvSpPr>
        <p:spPr>
          <a:xfrm>
            <a:off x="6164775" y="196051"/>
            <a:ext cx="3957831" cy="8171521"/>
          </a:xfrm>
          <a:custGeom>
            <a:avLst/>
            <a:gdLst/>
            <a:ahLst/>
            <a:cxnLst/>
            <a:rect l="l" t="t" r="r" b="b"/>
            <a:pathLst>
              <a:path w="3957831" h="8171521">
                <a:moveTo>
                  <a:pt x="0" y="0"/>
                </a:moveTo>
                <a:lnTo>
                  <a:pt x="3957831" y="0"/>
                </a:lnTo>
                <a:lnTo>
                  <a:pt x="3957831" y="8171521"/>
                </a:lnTo>
                <a:lnTo>
                  <a:pt x="0" y="817152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1" name="Freeform 3"/>
          <p:cNvSpPr/>
          <p:nvPr/>
        </p:nvSpPr>
        <p:spPr>
          <a:xfrm>
            <a:off x="12715273" y="204013"/>
            <a:ext cx="3953974" cy="8163559"/>
          </a:xfrm>
          <a:custGeom>
            <a:avLst/>
            <a:gdLst/>
            <a:ahLst/>
            <a:cxnLst/>
            <a:rect l="l" t="t" r="r" b="b"/>
            <a:pathLst>
              <a:path w="3953974" h="8163559">
                <a:moveTo>
                  <a:pt x="0" y="0"/>
                </a:moveTo>
                <a:lnTo>
                  <a:pt x="3953974" y="0"/>
                </a:lnTo>
                <a:lnTo>
                  <a:pt x="3953974" y="8163559"/>
                </a:lnTo>
                <a:lnTo>
                  <a:pt x="0" y="8163559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grpSp>
        <p:nvGrpSpPr>
          <p:cNvPr id="12" name="Group 4"/>
          <p:cNvGrpSpPr/>
          <p:nvPr/>
        </p:nvGrpSpPr>
        <p:grpSpPr>
          <a:xfrm>
            <a:off x="9372600" y="2095500"/>
            <a:ext cx="4053040" cy="8072418"/>
            <a:chOff x="0" y="0"/>
            <a:chExt cx="5404053" cy="10763224"/>
          </a:xfrm>
        </p:grpSpPr>
        <p:sp>
          <p:nvSpPr>
            <p:cNvPr id="13" name="Freeform 5"/>
            <p:cNvSpPr/>
            <p:nvPr/>
          </p:nvSpPr>
          <p:spPr>
            <a:xfrm>
              <a:off x="0" y="0"/>
              <a:ext cx="5404053" cy="10763224"/>
            </a:xfrm>
            <a:custGeom>
              <a:avLst/>
              <a:gdLst/>
              <a:ahLst/>
              <a:cxnLst/>
              <a:rect l="l" t="t" r="r" b="b"/>
              <a:pathLst>
                <a:path w="5404053" h="10763224">
                  <a:moveTo>
                    <a:pt x="0" y="0"/>
                  </a:moveTo>
                  <a:lnTo>
                    <a:pt x="5404053" y="0"/>
                  </a:lnTo>
                  <a:lnTo>
                    <a:pt x="5404053" y="10763224"/>
                  </a:lnTo>
                  <a:lnTo>
                    <a:pt x="0" y="10763224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8"/>
              <a:stretch>
                <a:fillRect/>
              </a:stretch>
            </a:blipFill>
          </p:spPr>
        </p:sp>
      </p:grpSp>
    </p:spTree>
    <p:extLst>
      <p:ext uri="{BB962C8B-B14F-4D97-AF65-F5344CB8AC3E}">
        <p14:creationId xmlns:p14="http://schemas.microsoft.com/office/powerpoint/2010/main" val="170634527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3"/>
          <p:cNvGrpSpPr/>
          <p:nvPr/>
        </p:nvGrpSpPr>
        <p:grpSpPr>
          <a:xfrm>
            <a:off x="11685698" y="0"/>
            <a:ext cx="6602302" cy="10287000"/>
            <a:chOff x="0" y="0"/>
            <a:chExt cx="8803069" cy="13716000"/>
          </a:xfrm>
        </p:grpSpPr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2"/>
            <a:srcRect l="27684" r="30116"/>
            <a:stretch>
              <a:fillRect/>
            </a:stretch>
          </p:blipFill>
          <p:spPr>
            <a:xfrm>
              <a:off x="0" y="0"/>
              <a:ext cx="8803069" cy="13716000"/>
            </a:xfrm>
            <a:prstGeom prst="rect">
              <a:avLst/>
            </a:prstGeom>
          </p:spPr>
        </p:pic>
      </p:grpSp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8693059" flipH="1">
            <a:off x="-2698014" y="-3017277"/>
            <a:ext cx="8454389" cy="5093770"/>
          </a:xfrm>
          <a:prstGeom prst="rect">
            <a:avLst/>
          </a:prstGeom>
        </p:spPr>
      </p:pic>
      <p:pic>
        <p:nvPicPr>
          <p:cNvPr id="2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rot="20000917" flipH="1">
            <a:off x="10220388" y="7988254"/>
            <a:ext cx="8454389" cy="5093770"/>
          </a:xfrm>
          <a:prstGeom prst="rect">
            <a:avLst/>
          </a:prstGeom>
        </p:spPr>
      </p:pic>
      <p:pic>
        <p:nvPicPr>
          <p:cNvPr id="18" name="Picture 6"/>
          <p:cNvPicPr>
            <a:picLocks noChangeAspect="1"/>
          </p:cNvPicPr>
          <p:nvPr/>
        </p:nvPicPr>
        <p:blipFill>
          <a:blip r:embed="rId5"/>
          <a:srcRect/>
          <a:stretch>
            <a:fillRect/>
          </a:stretch>
        </p:blipFill>
        <p:spPr>
          <a:xfrm>
            <a:off x="7465648" y="618197"/>
            <a:ext cx="4248646" cy="8771953"/>
          </a:xfrm>
          <a:prstGeom prst="rect">
            <a:avLst/>
          </a:prstGeom>
        </p:spPr>
      </p:pic>
      <p:pic>
        <p:nvPicPr>
          <p:cNvPr id="19" name="Picture 5"/>
          <p:cNvPicPr>
            <a:picLocks noChangeAspect="1"/>
          </p:cNvPicPr>
          <p:nvPr/>
        </p:nvPicPr>
        <p:blipFill>
          <a:blip r:embed="rId6"/>
          <a:srcRect/>
          <a:stretch>
            <a:fillRect/>
          </a:stretch>
        </p:blipFill>
        <p:spPr>
          <a:xfrm>
            <a:off x="74247" y="618197"/>
            <a:ext cx="4383610" cy="9050606"/>
          </a:xfrm>
          <a:prstGeom prst="rect">
            <a:avLst/>
          </a:prstGeom>
        </p:spPr>
      </p:pic>
      <p:pic>
        <p:nvPicPr>
          <p:cNvPr id="20" name="Picture 5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3859195" y="2188081"/>
            <a:ext cx="4268964" cy="8813902"/>
          </a:xfrm>
          <a:prstGeom prst="rect">
            <a:avLst/>
          </a:prstGeom>
        </p:spPr>
      </p:pic>
      <p:sp>
        <p:nvSpPr>
          <p:cNvPr id="21" name="Freeform 8"/>
          <p:cNvSpPr/>
          <p:nvPr/>
        </p:nvSpPr>
        <p:spPr>
          <a:xfrm>
            <a:off x="12344400" y="419100"/>
            <a:ext cx="3676852" cy="6781800"/>
          </a:xfrm>
          <a:custGeom>
            <a:avLst/>
            <a:gdLst/>
            <a:ahLst/>
            <a:cxnLst/>
            <a:rect l="l" t="t" r="r" b="b"/>
            <a:pathLst>
              <a:path w="4778268" h="9865435">
                <a:moveTo>
                  <a:pt x="0" y="0"/>
                </a:moveTo>
                <a:lnTo>
                  <a:pt x="4778268" y="0"/>
                </a:lnTo>
                <a:lnTo>
                  <a:pt x="4778268" y="9865434"/>
                </a:lnTo>
                <a:lnTo>
                  <a:pt x="0" y="9865434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79373282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4"/>
          <p:cNvSpPr/>
          <p:nvPr/>
        </p:nvSpPr>
        <p:spPr>
          <a:xfrm>
            <a:off x="211075" y="1716047"/>
            <a:ext cx="4161420" cy="8591861"/>
          </a:xfrm>
          <a:custGeom>
            <a:avLst/>
            <a:gdLst/>
            <a:ahLst/>
            <a:cxnLst/>
            <a:rect l="l" t="t" r="r" b="b"/>
            <a:pathLst>
              <a:path w="4161420" h="8591861">
                <a:moveTo>
                  <a:pt x="0" y="0"/>
                </a:moveTo>
                <a:lnTo>
                  <a:pt x="4161419" y="0"/>
                </a:lnTo>
                <a:lnTo>
                  <a:pt x="4161419" y="8591861"/>
                </a:lnTo>
                <a:lnTo>
                  <a:pt x="0" y="85918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5" name="Freeform 5"/>
          <p:cNvSpPr/>
          <p:nvPr/>
        </p:nvSpPr>
        <p:spPr>
          <a:xfrm rot="588154">
            <a:off x="3634255" y="2563167"/>
            <a:ext cx="3888214" cy="7753901"/>
          </a:xfrm>
          <a:custGeom>
            <a:avLst/>
            <a:gdLst/>
            <a:ahLst/>
            <a:cxnLst/>
            <a:rect l="l" t="t" r="r" b="b"/>
            <a:pathLst>
              <a:path w="3888214" h="7753901">
                <a:moveTo>
                  <a:pt x="0" y="0"/>
                </a:moveTo>
                <a:lnTo>
                  <a:pt x="3888214" y="0"/>
                </a:lnTo>
                <a:lnTo>
                  <a:pt x="3888214" y="7753901"/>
                </a:lnTo>
                <a:lnTo>
                  <a:pt x="0" y="77539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6" name="Group 6"/>
          <p:cNvGrpSpPr>
            <a:grpSpLocks noChangeAspect="1"/>
          </p:cNvGrpSpPr>
          <p:nvPr/>
        </p:nvGrpSpPr>
        <p:grpSpPr>
          <a:xfrm rot="588154">
            <a:off x="4057267" y="2493311"/>
            <a:ext cx="3433590" cy="7439656"/>
            <a:chOff x="0" y="0"/>
            <a:chExt cx="2989974" cy="6478460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990088" cy="6478524"/>
            </a:xfrm>
            <a:custGeom>
              <a:avLst/>
              <a:gdLst/>
              <a:ahLst/>
              <a:cxnLst/>
              <a:rect l="l" t="t" r="r" b="b"/>
              <a:pathLst>
                <a:path w="2990088" h="6478524">
                  <a:moveTo>
                    <a:pt x="612902" y="0"/>
                  </a:moveTo>
                  <a:cubicBezTo>
                    <a:pt x="605663" y="0"/>
                    <a:pt x="597535" y="127"/>
                    <a:pt x="588645" y="127"/>
                  </a:cubicBezTo>
                  <a:lnTo>
                    <a:pt x="312801" y="127"/>
                  </a:lnTo>
                  <a:cubicBezTo>
                    <a:pt x="145542" y="127"/>
                    <a:pt x="0" y="122555"/>
                    <a:pt x="0" y="289814"/>
                  </a:cubicBezTo>
                  <a:lnTo>
                    <a:pt x="0" y="6166993"/>
                  </a:lnTo>
                  <a:cubicBezTo>
                    <a:pt x="0" y="6334379"/>
                    <a:pt x="145542" y="6478524"/>
                    <a:pt x="312801" y="6478524"/>
                  </a:cubicBezTo>
                  <a:lnTo>
                    <a:pt x="2699131" y="6478524"/>
                  </a:lnTo>
                  <a:cubicBezTo>
                    <a:pt x="2866517" y="6478524"/>
                    <a:pt x="2990088" y="6334379"/>
                    <a:pt x="2990088" y="6166993"/>
                  </a:cubicBezTo>
                  <a:lnTo>
                    <a:pt x="2990088" y="289814"/>
                  </a:lnTo>
                  <a:cubicBezTo>
                    <a:pt x="2989961" y="122555"/>
                    <a:pt x="2866390" y="127"/>
                    <a:pt x="2699131" y="127"/>
                  </a:cubicBezTo>
                  <a:lnTo>
                    <a:pt x="2425827" y="127"/>
                  </a:lnTo>
                  <a:cubicBezTo>
                    <a:pt x="2419096" y="127"/>
                    <a:pt x="2412873" y="127"/>
                    <a:pt x="2407158" y="127"/>
                  </a:cubicBezTo>
                  <a:cubicBezTo>
                    <a:pt x="2362835" y="127"/>
                    <a:pt x="2345563" y="3937"/>
                    <a:pt x="2342388" y="69342"/>
                  </a:cubicBezTo>
                  <a:cubicBezTo>
                    <a:pt x="2340610" y="107696"/>
                    <a:pt x="2326386" y="136271"/>
                    <a:pt x="2303907" y="160655"/>
                  </a:cubicBezTo>
                  <a:cubicBezTo>
                    <a:pt x="2281301" y="184404"/>
                    <a:pt x="2250313" y="203073"/>
                    <a:pt x="2214626" y="214249"/>
                  </a:cubicBezTo>
                  <a:cubicBezTo>
                    <a:pt x="2190369" y="221869"/>
                    <a:pt x="2163445" y="230251"/>
                    <a:pt x="2137791" y="230251"/>
                  </a:cubicBezTo>
                  <a:lnTo>
                    <a:pt x="876808" y="230251"/>
                  </a:lnTo>
                  <a:cubicBezTo>
                    <a:pt x="851027" y="230251"/>
                    <a:pt x="824103" y="223393"/>
                    <a:pt x="799973" y="215773"/>
                  </a:cubicBezTo>
                  <a:cubicBezTo>
                    <a:pt x="764286" y="204597"/>
                    <a:pt x="733298" y="184658"/>
                    <a:pt x="710692" y="160401"/>
                  </a:cubicBezTo>
                  <a:cubicBezTo>
                    <a:pt x="688086" y="135636"/>
                    <a:pt x="673989" y="105791"/>
                    <a:pt x="672211" y="67437"/>
                  </a:cubicBezTo>
                  <a:cubicBezTo>
                    <a:pt x="669163" y="4826"/>
                    <a:pt x="653161" y="0"/>
                    <a:pt x="612902" y="0"/>
                  </a:cubicBezTo>
                  <a:close/>
                </a:path>
              </a:pathLst>
            </a:custGeom>
            <a:blipFill>
              <a:blip r:embed="rId4"/>
              <a:stretch>
                <a:fillRect l="-1289" r="-1289"/>
              </a:stretch>
            </a:blipFill>
          </p:spPr>
        </p:sp>
      </p:grpSp>
      <p:sp>
        <p:nvSpPr>
          <p:cNvPr id="8" name="Freeform 8"/>
          <p:cNvSpPr/>
          <p:nvPr/>
        </p:nvSpPr>
        <p:spPr>
          <a:xfrm rot="1209024">
            <a:off x="7085410" y="1573807"/>
            <a:ext cx="3888214" cy="7753901"/>
          </a:xfrm>
          <a:custGeom>
            <a:avLst/>
            <a:gdLst/>
            <a:ahLst/>
            <a:cxnLst/>
            <a:rect l="l" t="t" r="r" b="b"/>
            <a:pathLst>
              <a:path w="3888214" h="7753901">
                <a:moveTo>
                  <a:pt x="0" y="0"/>
                </a:moveTo>
                <a:lnTo>
                  <a:pt x="3888214" y="0"/>
                </a:lnTo>
                <a:lnTo>
                  <a:pt x="3888214" y="7753901"/>
                </a:lnTo>
                <a:lnTo>
                  <a:pt x="0" y="77539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9" name="Group 9"/>
          <p:cNvGrpSpPr>
            <a:grpSpLocks noChangeAspect="1"/>
          </p:cNvGrpSpPr>
          <p:nvPr/>
        </p:nvGrpSpPr>
        <p:grpSpPr>
          <a:xfrm rot="1209024">
            <a:off x="7533694" y="1563612"/>
            <a:ext cx="3433590" cy="7439656"/>
            <a:chOff x="0" y="0"/>
            <a:chExt cx="2989974" cy="647846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2990088" cy="6478524"/>
            </a:xfrm>
            <a:custGeom>
              <a:avLst/>
              <a:gdLst/>
              <a:ahLst/>
              <a:cxnLst/>
              <a:rect l="l" t="t" r="r" b="b"/>
              <a:pathLst>
                <a:path w="2990088" h="6478524">
                  <a:moveTo>
                    <a:pt x="612902" y="0"/>
                  </a:moveTo>
                  <a:cubicBezTo>
                    <a:pt x="605663" y="0"/>
                    <a:pt x="597535" y="127"/>
                    <a:pt x="588645" y="127"/>
                  </a:cubicBezTo>
                  <a:lnTo>
                    <a:pt x="312801" y="127"/>
                  </a:lnTo>
                  <a:cubicBezTo>
                    <a:pt x="145542" y="127"/>
                    <a:pt x="0" y="122555"/>
                    <a:pt x="0" y="289814"/>
                  </a:cubicBezTo>
                  <a:lnTo>
                    <a:pt x="0" y="6166993"/>
                  </a:lnTo>
                  <a:cubicBezTo>
                    <a:pt x="0" y="6334379"/>
                    <a:pt x="145542" y="6478524"/>
                    <a:pt x="312801" y="6478524"/>
                  </a:cubicBezTo>
                  <a:lnTo>
                    <a:pt x="2699131" y="6478524"/>
                  </a:lnTo>
                  <a:cubicBezTo>
                    <a:pt x="2866517" y="6478524"/>
                    <a:pt x="2990088" y="6334379"/>
                    <a:pt x="2990088" y="6166993"/>
                  </a:cubicBezTo>
                  <a:lnTo>
                    <a:pt x="2990088" y="289814"/>
                  </a:lnTo>
                  <a:cubicBezTo>
                    <a:pt x="2989961" y="122555"/>
                    <a:pt x="2866390" y="127"/>
                    <a:pt x="2699131" y="127"/>
                  </a:cubicBezTo>
                  <a:lnTo>
                    <a:pt x="2425827" y="127"/>
                  </a:lnTo>
                  <a:cubicBezTo>
                    <a:pt x="2419096" y="127"/>
                    <a:pt x="2412873" y="127"/>
                    <a:pt x="2407158" y="127"/>
                  </a:cubicBezTo>
                  <a:cubicBezTo>
                    <a:pt x="2362835" y="127"/>
                    <a:pt x="2345563" y="3937"/>
                    <a:pt x="2342388" y="69342"/>
                  </a:cubicBezTo>
                  <a:cubicBezTo>
                    <a:pt x="2340610" y="107696"/>
                    <a:pt x="2326386" y="136271"/>
                    <a:pt x="2303907" y="160655"/>
                  </a:cubicBezTo>
                  <a:cubicBezTo>
                    <a:pt x="2281301" y="184404"/>
                    <a:pt x="2250313" y="203073"/>
                    <a:pt x="2214626" y="214249"/>
                  </a:cubicBezTo>
                  <a:cubicBezTo>
                    <a:pt x="2190369" y="221869"/>
                    <a:pt x="2163445" y="230251"/>
                    <a:pt x="2137791" y="230251"/>
                  </a:cubicBezTo>
                  <a:lnTo>
                    <a:pt x="876808" y="230251"/>
                  </a:lnTo>
                  <a:cubicBezTo>
                    <a:pt x="851027" y="230251"/>
                    <a:pt x="824103" y="223393"/>
                    <a:pt x="799973" y="215773"/>
                  </a:cubicBezTo>
                  <a:cubicBezTo>
                    <a:pt x="764286" y="204597"/>
                    <a:pt x="733298" y="184658"/>
                    <a:pt x="710692" y="160401"/>
                  </a:cubicBezTo>
                  <a:cubicBezTo>
                    <a:pt x="688086" y="135636"/>
                    <a:pt x="673989" y="105791"/>
                    <a:pt x="672211" y="67437"/>
                  </a:cubicBezTo>
                  <a:cubicBezTo>
                    <a:pt x="669163" y="4826"/>
                    <a:pt x="653161" y="0"/>
                    <a:pt x="612902" y="0"/>
                  </a:cubicBezTo>
                  <a:close/>
                </a:path>
              </a:pathLst>
            </a:custGeom>
            <a:blipFill>
              <a:blip r:embed="rId5"/>
              <a:stretch>
                <a:fillRect t="-272" b="-272"/>
              </a:stretch>
            </a:blipFill>
          </p:spPr>
        </p:sp>
      </p:grpSp>
      <p:sp>
        <p:nvSpPr>
          <p:cNvPr id="11" name="Freeform 11"/>
          <p:cNvSpPr/>
          <p:nvPr/>
        </p:nvSpPr>
        <p:spPr>
          <a:xfrm rot="1814202">
            <a:off x="10730459" y="1077907"/>
            <a:ext cx="3888214" cy="7753901"/>
          </a:xfrm>
          <a:custGeom>
            <a:avLst/>
            <a:gdLst/>
            <a:ahLst/>
            <a:cxnLst/>
            <a:rect l="l" t="t" r="r" b="b"/>
            <a:pathLst>
              <a:path w="3888214" h="7753901">
                <a:moveTo>
                  <a:pt x="0" y="0"/>
                </a:moveTo>
                <a:lnTo>
                  <a:pt x="3888214" y="0"/>
                </a:lnTo>
                <a:lnTo>
                  <a:pt x="3888214" y="7753901"/>
                </a:lnTo>
                <a:lnTo>
                  <a:pt x="0" y="775390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12" name="Group 12"/>
          <p:cNvGrpSpPr>
            <a:grpSpLocks noChangeAspect="1"/>
          </p:cNvGrpSpPr>
          <p:nvPr/>
        </p:nvGrpSpPr>
        <p:grpSpPr>
          <a:xfrm rot="1814202">
            <a:off x="11204631" y="1108997"/>
            <a:ext cx="3433590" cy="7439656"/>
            <a:chOff x="0" y="0"/>
            <a:chExt cx="2989974" cy="6478460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2990088" cy="6478524"/>
            </a:xfrm>
            <a:custGeom>
              <a:avLst/>
              <a:gdLst/>
              <a:ahLst/>
              <a:cxnLst/>
              <a:rect l="l" t="t" r="r" b="b"/>
              <a:pathLst>
                <a:path w="2990088" h="6478524">
                  <a:moveTo>
                    <a:pt x="612902" y="0"/>
                  </a:moveTo>
                  <a:cubicBezTo>
                    <a:pt x="605663" y="0"/>
                    <a:pt x="597535" y="127"/>
                    <a:pt x="588645" y="127"/>
                  </a:cubicBezTo>
                  <a:lnTo>
                    <a:pt x="312801" y="127"/>
                  </a:lnTo>
                  <a:cubicBezTo>
                    <a:pt x="145542" y="127"/>
                    <a:pt x="0" y="122555"/>
                    <a:pt x="0" y="289814"/>
                  </a:cubicBezTo>
                  <a:lnTo>
                    <a:pt x="0" y="6166993"/>
                  </a:lnTo>
                  <a:cubicBezTo>
                    <a:pt x="0" y="6334379"/>
                    <a:pt x="145542" y="6478524"/>
                    <a:pt x="312801" y="6478524"/>
                  </a:cubicBezTo>
                  <a:lnTo>
                    <a:pt x="2699131" y="6478524"/>
                  </a:lnTo>
                  <a:cubicBezTo>
                    <a:pt x="2866517" y="6478524"/>
                    <a:pt x="2990088" y="6334379"/>
                    <a:pt x="2990088" y="6166993"/>
                  </a:cubicBezTo>
                  <a:lnTo>
                    <a:pt x="2990088" y="289814"/>
                  </a:lnTo>
                  <a:cubicBezTo>
                    <a:pt x="2989961" y="122555"/>
                    <a:pt x="2866390" y="127"/>
                    <a:pt x="2699131" y="127"/>
                  </a:cubicBezTo>
                  <a:lnTo>
                    <a:pt x="2425827" y="127"/>
                  </a:lnTo>
                  <a:cubicBezTo>
                    <a:pt x="2419096" y="127"/>
                    <a:pt x="2412873" y="127"/>
                    <a:pt x="2407158" y="127"/>
                  </a:cubicBezTo>
                  <a:cubicBezTo>
                    <a:pt x="2362835" y="127"/>
                    <a:pt x="2345563" y="3937"/>
                    <a:pt x="2342388" y="69342"/>
                  </a:cubicBezTo>
                  <a:cubicBezTo>
                    <a:pt x="2340610" y="107696"/>
                    <a:pt x="2326386" y="136271"/>
                    <a:pt x="2303907" y="160655"/>
                  </a:cubicBezTo>
                  <a:cubicBezTo>
                    <a:pt x="2281301" y="184404"/>
                    <a:pt x="2250313" y="203073"/>
                    <a:pt x="2214626" y="214249"/>
                  </a:cubicBezTo>
                  <a:cubicBezTo>
                    <a:pt x="2190369" y="221869"/>
                    <a:pt x="2163445" y="230251"/>
                    <a:pt x="2137791" y="230251"/>
                  </a:cubicBezTo>
                  <a:lnTo>
                    <a:pt x="876808" y="230251"/>
                  </a:lnTo>
                  <a:cubicBezTo>
                    <a:pt x="851027" y="230251"/>
                    <a:pt x="824103" y="223393"/>
                    <a:pt x="799973" y="215773"/>
                  </a:cubicBezTo>
                  <a:cubicBezTo>
                    <a:pt x="764286" y="204597"/>
                    <a:pt x="733298" y="184658"/>
                    <a:pt x="710692" y="160401"/>
                  </a:cubicBezTo>
                  <a:cubicBezTo>
                    <a:pt x="688086" y="135636"/>
                    <a:pt x="673989" y="105791"/>
                    <a:pt x="672211" y="67437"/>
                  </a:cubicBezTo>
                  <a:cubicBezTo>
                    <a:pt x="669163" y="4826"/>
                    <a:pt x="653161" y="0"/>
                    <a:pt x="612902" y="0"/>
                  </a:cubicBezTo>
                  <a:close/>
                </a:path>
              </a:pathLst>
            </a:custGeom>
            <a:blipFill>
              <a:blip r:embed="rId6"/>
              <a:stretch>
                <a:fillRect l="-30" r="-30"/>
              </a:stretch>
            </a:blipFill>
          </p:spPr>
        </p:sp>
      </p:grpSp>
      <p:sp>
        <p:nvSpPr>
          <p:cNvPr id="14" name="TextBox 14"/>
          <p:cNvSpPr txBox="1"/>
          <p:nvPr/>
        </p:nvSpPr>
        <p:spPr>
          <a:xfrm>
            <a:off x="211075" y="47231"/>
            <a:ext cx="12282855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5419"/>
              </a:lnSpc>
              <a:spcBef>
                <a:spcPct val="0"/>
              </a:spcBef>
            </a:pPr>
            <a:r>
              <a:rPr lang="en-US" sz="3870" dirty="0">
                <a:solidFill>
                  <a:srgbClr val="26867D"/>
                </a:solidFill>
                <a:latin typeface="Oswald Bold"/>
              </a:rPr>
              <a:t>БОЛЬШЕ ФУНКЦИЙ, БОЛЬШЕ ИНФОРМАЦИИ</a:t>
            </a:r>
            <a:r>
              <a:rPr lang="ru-RU" sz="3870" dirty="0">
                <a:solidFill>
                  <a:srgbClr val="26867D"/>
                </a:solidFill>
                <a:latin typeface="Oswald Bold"/>
              </a:rPr>
              <a:t> - ПОСОБИЯ</a:t>
            </a:r>
            <a:endParaRPr lang="en-US" sz="3870" dirty="0">
              <a:solidFill>
                <a:srgbClr val="26867D"/>
              </a:solidFill>
              <a:latin typeface="Oswald Bold"/>
            </a:endParaRPr>
          </a:p>
        </p:txBody>
      </p:sp>
      <p:sp>
        <p:nvSpPr>
          <p:cNvPr id="15" name="Freeform 2"/>
          <p:cNvSpPr/>
          <p:nvPr/>
        </p:nvSpPr>
        <p:spPr>
          <a:xfrm rot="8124588" flipH="1">
            <a:off x="12079317" y="5842817"/>
            <a:ext cx="8454389" cy="5093770"/>
          </a:xfrm>
          <a:custGeom>
            <a:avLst/>
            <a:gdLst/>
            <a:ahLst/>
            <a:cxnLst/>
            <a:rect l="l" t="t" r="r" b="b"/>
            <a:pathLst>
              <a:path w="8454389" h="5093770">
                <a:moveTo>
                  <a:pt x="8454389" y="0"/>
                </a:moveTo>
                <a:lnTo>
                  <a:pt x="0" y="0"/>
                </a:lnTo>
                <a:lnTo>
                  <a:pt x="0" y="5093769"/>
                </a:lnTo>
                <a:lnTo>
                  <a:pt x="8454389" y="5093769"/>
                </a:lnTo>
                <a:lnTo>
                  <a:pt x="8454389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Angsana New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Cordia New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1140</TotalTime>
  <Words>1883</Words>
  <Application>Microsoft Office PowerPoint</Application>
  <PresentationFormat>Произвольный</PresentationFormat>
  <Paragraphs>539</Paragraphs>
  <Slides>42</Slides>
  <Notes>19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10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42</vt:i4>
      </vt:variant>
    </vt:vector>
  </HeadingPairs>
  <TitlesOfParts>
    <vt:vector size="53" baseType="lpstr">
      <vt:lpstr>Arial</vt:lpstr>
      <vt:lpstr>Wingdings</vt:lpstr>
      <vt:lpstr>Garet ExtraBold</vt:lpstr>
      <vt:lpstr>Noto Serif Bold</vt:lpstr>
      <vt:lpstr>Oswald Bold</vt:lpstr>
      <vt:lpstr>Arimo Bold</vt:lpstr>
      <vt:lpstr>Calibri</vt:lpstr>
      <vt:lpstr>Ubuntu</vt:lpstr>
      <vt:lpstr>Oswald</vt:lpstr>
      <vt:lpstr>Arimo</vt:lpstr>
      <vt:lpstr>Office Theme</vt:lpstr>
      <vt:lpstr>Презентация PowerPoint</vt:lpstr>
      <vt:lpstr>Презентация PowerPoint</vt:lpstr>
      <vt:lpstr>Пенсионная система  </vt:lpstr>
      <vt:lpstr>Презентация PowerPoint</vt:lpstr>
      <vt:lpstr>         Виды пенсий (более 2,4 млн. чел.)     </vt:lpstr>
      <vt:lpstr>Презентация PowerPoint</vt:lpstr>
      <vt:lpstr>Презентация PowerPoint</vt:lpstr>
      <vt:lpstr>Пониженные требования  к страховому стажу (вместо 20 лет)</vt:lpstr>
      <vt:lpstr> Увеличение пенсии по возрасту  за отложенный выход на пенсию  </vt:lpstr>
      <vt:lpstr>Уровень пенсий по возрасту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КАК РАБОТАЕТ ПРОГРАММА СТРАХОВАНИЯ ДОПОЛНИТЕЛЬНОЙ НАКОПИТЕЛЬНОЙ ПЕНСИИ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Мобильное приложение + доп страх</dc:title>
  <dc:creator>Бердникова Юлия Николаевна</dc:creator>
  <cp:lastModifiedBy>Алексейчик Дмитрий Анатольевич</cp:lastModifiedBy>
  <cp:revision>92</cp:revision>
  <dcterms:created xsi:type="dcterms:W3CDTF">2006-08-16T00:00:00Z</dcterms:created>
  <dcterms:modified xsi:type="dcterms:W3CDTF">2025-02-18T12:13:24Z</dcterms:modified>
  <dc:identifier>DAFu3mK2C24</dc:identifier>
</cp:coreProperties>
</file>